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1" r:id="rId3"/>
    <p:sldId id="257" r:id="rId4"/>
    <p:sldId id="264" r:id="rId5"/>
    <p:sldId id="265" r:id="rId6"/>
    <p:sldId id="262" r:id="rId7"/>
    <p:sldId id="266" r:id="rId8"/>
    <p:sldId id="258" r:id="rId9"/>
    <p:sldId id="268" r:id="rId10"/>
    <p:sldId id="269" r:id="rId11"/>
    <p:sldId id="259" r:id="rId12"/>
    <p:sldId id="267" r:id="rId13"/>
    <p:sldId id="270"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90D9D-3780-4FA2-B148-0484E172BFC4}" v="3370" dt="2020-05-31T11:33:15.916"/>
    <p1510:client id="{34E5AE72-7F85-4D77-B662-DF7367FC1D12}" v="1708" dt="2020-05-30T09:44:42.549"/>
    <p1510:client id="{D3253964-3B61-4BB9-AE0A-62A173BCAEDE}" v="1180" dt="2020-05-30T15:09:35.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3" d="100"/>
          <a:sy n="83" d="100"/>
        </p:scale>
        <p:origin x="9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09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94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919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08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7927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30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62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949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4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70455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88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28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26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87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379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400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130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812998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1978722"/>
          </a:xfrm>
        </p:spPr>
        <p:txBody>
          <a:bodyPr/>
          <a:lstStyle/>
          <a:p>
            <a:r>
              <a:rPr lang="pl-PL" dirty="0">
                <a:cs typeface="Calibri Light"/>
              </a:rPr>
              <a:t>Zaburzenie homeostazy</a:t>
            </a:r>
            <a:endParaRPr lang="pl-PL" dirty="0"/>
          </a:p>
        </p:txBody>
      </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661D8A-A52B-45F8-8E1A-7EB1CFD27831}"/>
              </a:ext>
            </a:extLst>
          </p:cNvPr>
          <p:cNvSpPr>
            <a:spLocks noGrp="1"/>
          </p:cNvSpPr>
          <p:nvPr>
            <p:ph type="title"/>
          </p:nvPr>
        </p:nvSpPr>
        <p:spPr>
          <a:xfrm>
            <a:off x="1087584" y="912859"/>
            <a:ext cx="10077446" cy="1234595"/>
          </a:xfrm>
        </p:spPr>
        <p:txBody>
          <a:bodyPr>
            <a:normAutofit fontScale="90000"/>
          </a:bodyPr>
          <a:lstStyle/>
          <a:p>
            <a:r>
              <a:rPr lang="pl-PL" dirty="0"/>
              <a:t>Przenoszenie chorób i sposoby unikania zakażeń </a:t>
            </a:r>
          </a:p>
        </p:txBody>
      </p:sp>
      <p:sp>
        <p:nvSpPr>
          <p:cNvPr id="3" name="Symbol zastępczy zawartości 2">
            <a:extLst>
              <a:ext uri="{FF2B5EF4-FFF2-40B4-BE49-F238E27FC236}">
                <a16:creationId xmlns:a16="http://schemas.microsoft.com/office/drawing/2014/main" id="{77C669C4-D298-4E04-A220-B2B2AEFB8BDA}"/>
              </a:ext>
            </a:extLst>
          </p:cNvPr>
          <p:cNvSpPr>
            <a:spLocks noGrp="1"/>
          </p:cNvSpPr>
          <p:nvPr>
            <p:ph idx="1"/>
          </p:nvPr>
        </p:nvSpPr>
        <p:spPr/>
        <p:txBody>
          <a:bodyPr>
            <a:normAutofit fontScale="70000" lnSpcReduction="20000"/>
          </a:bodyPr>
          <a:lstStyle/>
          <a:p>
            <a:r>
              <a:rPr lang="pl-PL" dirty="0"/>
              <a:t>droga kropelkowa - śluz wydzielany podczas kaszlu lub kichania – ograniczenie kontaktów z chorymi, zasłanianie ust i nosa podczas kichania</a:t>
            </a:r>
          </a:p>
          <a:p>
            <a:r>
              <a:rPr lang="pl-PL" dirty="0"/>
              <a:t>droga pokarmowa – brudne ręce, owoce i warzywa, zanieczyszczona woda, zakażone mięso – mycie rąk przed posiłkiem, mycie owoców i warzyw, jedzenie badanego mięsa z pewnego pochodzenia, picie wyłącznie przegotowanej wody</a:t>
            </a:r>
          </a:p>
          <a:p>
            <a:r>
              <a:rPr lang="pl-PL" dirty="0"/>
              <a:t>droga płciowa - kontakty płciowe - unikanie przypadkowych kontaktów seksualnych</a:t>
            </a:r>
          </a:p>
          <a:p>
            <a:r>
              <a:rPr lang="pl-PL" dirty="0"/>
              <a:t>poprzez krew - używanie zanieczyszczonych narzędzi, zakażenie rany , transfuzja zakażonej krwi czy ukąszenie przez pasożytniczego owada np. kleszcz, </a:t>
            </a:r>
            <a:r>
              <a:rPr lang="pl-PL" dirty="0" err="1"/>
              <a:t>wsza</a:t>
            </a:r>
            <a:r>
              <a:rPr lang="pl-PL" dirty="0"/>
              <a:t> - używanie jednorazowych igieł i strzykawek, dezynfekowanie narzędzi, badanie krwi, stosowanie środków odstraszających owady</a:t>
            </a:r>
          </a:p>
          <a:p>
            <a:r>
              <a:rPr lang="pl-PL" dirty="0"/>
              <a:t>przez bezpośredni kontakt – kontakt ze skórą osoby zakażonej, używanie wspólnych przedmiotów np. ręcznik, szczoteczka lub szczotka, nożyczki - dbanie o higienę osobistą i codzienne mycie całego ciała, używanie osobistych przyborów toaletowych</a:t>
            </a:r>
          </a:p>
        </p:txBody>
      </p:sp>
    </p:spTree>
    <p:extLst>
      <p:ext uri="{BB962C8B-B14F-4D97-AF65-F5344CB8AC3E}">
        <p14:creationId xmlns:p14="http://schemas.microsoft.com/office/powerpoint/2010/main" val="126469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618A9-4441-41F7-A90A-B56B761D0BA4}"/>
              </a:ext>
            </a:extLst>
          </p:cNvPr>
          <p:cNvSpPr>
            <a:spLocks noGrp="1"/>
          </p:cNvSpPr>
          <p:nvPr>
            <p:ph type="title"/>
          </p:nvPr>
        </p:nvSpPr>
        <p:spPr>
          <a:xfrm>
            <a:off x="1295402" y="982132"/>
            <a:ext cx="3142782" cy="1303867"/>
          </a:xfrm>
        </p:spPr>
        <p:txBody>
          <a:bodyPr/>
          <a:lstStyle/>
          <a:p>
            <a:r>
              <a:rPr lang="pl-PL" dirty="0"/>
              <a:t>Profilaktyka</a:t>
            </a:r>
          </a:p>
        </p:txBody>
      </p:sp>
      <p:sp>
        <p:nvSpPr>
          <p:cNvPr id="3" name="Symbol zastępczy zawartości 2">
            <a:extLst>
              <a:ext uri="{FF2B5EF4-FFF2-40B4-BE49-F238E27FC236}">
                <a16:creationId xmlns:a16="http://schemas.microsoft.com/office/drawing/2014/main" id="{B75DD953-390D-4A97-AC02-C52A4DAE8671}"/>
              </a:ext>
            </a:extLst>
          </p:cNvPr>
          <p:cNvSpPr>
            <a:spLocks noGrp="1"/>
          </p:cNvSpPr>
          <p:nvPr>
            <p:ph idx="1"/>
          </p:nvPr>
        </p:nvSpPr>
        <p:spPr/>
        <p:txBody>
          <a:bodyPr/>
          <a:lstStyle/>
          <a:p>
            <a:r>
              <a:rPr lang="pl-PL" dirty="0"/>
              <a:t>Mianem profilaktyki określa się działania zapobiegające chorobom. Należy do nich między innymi wykonywanie </a:t>
            </a:r>
            <a:r>
              <a:rPr lang="pl-PL" u="sng" dirty="0"/>
              <a:t>badań profilaktycznych</a:t>
            </a:r>
            <a:r>
              <a:rPr lang="pl-PL" dirty="0"/>
              <a:t>, czyli takich, które przeprowadza się, aby jak najwcześniej wykryć ewentualnie choroby.</a:t>
            </a:r>
          </a:p>
          <a:p>
            <a:r>
              <a:rPr lang="pl-PL" dirty="0"/>
              <a:t>Do najczęściej stosowanych badań profilaktycznych zalicza się badania ogólne krwi i moczu oraz badania pozwalające na wczesne wykrycie najczęściej występujących nowotworów - raka piersi i szyjki macicy u kobiet oraz raka prostaty – u mężczyzn.</a:t>
            </a:r>
          </a:p>
        </p:txBody>
      </p:sp>
    </p:spTree>
    <p:extLst>
      <p:ext uri="{BB962C8B-B14F-4D97-AF65-F5344CB8AC3E}">
        <p14:creationId xmlns:p14="http://schemas.microsoft.com/office/powerpoint/2010/main" val="425777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76B197-4806-4054-B85E-2299DCC05C7F}"/>
              </a:ext>
            </a:extLst>
          </p:cNvPr>
          <p:cNvSpPr>
            <a:spLocks noGrp="1"/>
          </p:cNvSpPr>
          <p:nvPr>
            <p:ph type="title"/>
          </p:nvPr>
        </p:nvSpPr>
        <p:spPr/>
        <p:txBody>
          <a:bodyPr>
            <a:normAutofit/>
          </a:bodyPr>
          <a:lstStyle/>
          <a:p>
            <a:r>
              <a:rPr lang="pl-PL" dirty="0"/>
              <a:t>Żyj zdrowo !</a:t>
            </a:r>
          </a:p>
        </p:txBody>
      </p:sp>
      <p:sp>
        <p:nvSpPr>
          <p:cNvPr id="3" name="Symbol zastępczy zawartości 2">
            <a:extLst>
              <a:ext uri="{FF2B5EF4-FFF2-40B4-BE49-F238E27FC236}">
                <a16:creationId xmlns:a16="http://schemas.microsoft.com/office/drawing/2014/main" id="{150EE48B-44F9-44A5-96B4-AC1F83CDB1D7}"/>
              </a:ext>
            </a:extLst>
          </p:cNvPr>
          <p:cNvSpPr>
            <a:spLocks noGrp="1"/>
          </p:cNvSpPr>
          <p:nvPr>
            <p:ph idx="1"/>
          </p:nvPr>
        </p:nvSpPr>
        <p:spPr/>
        <p:txBody>
          <a:bodyPr>
            <a:normAutofit fontScale="70000" lnSpcReduction="20000"/>
          </a:bodyPr>
          <a:lstStyle/>
          <a:p>
            <a:pPr marL="0" indent="0">
              <a:buNone/>
            </a:pPr>
            <a:r>
              <a:rPr lang="pl-PL" b="1" dirty="0">
                <a:ea typeface="+mn-lt"/>
                <a:cs typeface="+mn-lt"/>
              </a:rPr>
              <a:t>Ruch, odpowiednia dieta i czyste powietrze - to zdrowie.</a:t>
            </a:r>
          </a:p>
          <a:p>
            <a:pPr marL="0" indent="0">
              <a:buNone/>
            </a:pPr>
            <a:r>
              <a:rPr lang="pl-PL" dirty="0">
                <a:ea typeface="+mn-lt"/>
                <a:cs typeface="+mn-lt"/>
              </a:rPr>
              <a:t>Jak wysiłek fizyczny wpływa na nasz organizm?</a:t>
            </a:r>
            <a:endParaRPr lang="pl-PL" dirty="0"/>
          </a:p>
          <a:p>
            <a:r>
              <a:rPr lang="pl-PL" dirty="0">
                <a:ea typeface="+mn-lt"/>
                <a:cs typeface="+mn-lt"/>
              </a:rPr>
              <a:t>Poprawia samopoczucie i efektywność myślenia poprzez dotlenienie mózgu oraz wzrost krwinek czerwonych i białych oraz płytek krwi</a:t>
            </a:r>
            <a:endParaRPr lang="pl-PL"/>
          </a:p>
          <a:p>
            <a:r>
              <a:rPr lang="pl-PL" dirty="0"/>
              <a:t>Poprawia wymianę gazową poprzez zwiększenie pojemności płuc</a:t>
            </a:r>
          </a:p>
          <a:p>
            <a:r>
              <a:rPr lang="pl-PL" dirty="0"/>
              <a:t>Zwiększa spalanie tkanki tłuszczowej</a:t>
            </a:r>
          </a:p>
          <a:p>
            <a:r>
              <a:rPr lang="pl-PL" dirty="0"/>
              <a:t>Zwiększa przepływ limfy co usprawnia reakcje obronne organizmu</a:t>
            </a:r>
          </a:p>
          <a:p>
            <a:r>
              <a:rPr lang="pl-PL" dirty="0"/>
              <a:t>Zwiększa wytrzymałość i sprawność mięśnia sercowego</a:t>
            </a:r>
          </a:p>
          <a:p>
            <a:r>
              <a:rPr lang="pl-PL" dirty="0"/>
              <a:t>Zmniejsza ryzyko wystąpienia osteoporozy – wzrost wytrzymałości kości</a:t>
            </a:r>
          </a:p>
          <a:p>
            <a:r>
              <a:rPr lang="pl-PL" dirty="0"/>
              <a:t>Zapobiega wadom kręgosłupa oraz chorobom naczyniowym poprzez wzmacnianie mięśni</a:t>
            </a:r>
          </a:p>
          <a:p>
            <a:pPr marL="0" indent="0">
              <a:buNone/>
            </a:pPr>
            <a:endParaRPr lang="pl-PL" dirty="0"/>
          </a:p>
          <a:p>
            <a:endParaRPr lang="pl-PL" dirty="0"/>
          </a:p>
        </p:txBody>
      </p:sp>
    </p:spTree>
    <p:extLst>
      <p:ext uri="{BB962C8B-B14F-4D97-AF65-F5344CB8AC3E}">
        <p14:creationId xmlns:p14="http://schemas.microsoft.com/office/powerpoint/2010/main" val="373304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6F1DC202-1C76-4F25-9974-B3B98C43510E}"/>
              </a:ext>
            </a:extLst>
          </p:cNvPr>
          <p:cNvSpPr txBox="1"/>
          <p:nvPr/>
        </p:nvSpPr>
        <p:spPr>
          <a:xfrm>
            <a:off x="4048992" y="1979468"/>
            <a:ext cx="563533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4000" dirty="0"/>
              <a:t>Prezentację wykonał</a:t>
            </a:r>
          </a:p>
          <a:p>
            <a:r>
              <a:rPr lang="pl-PL" sz="4000" dirty="0"/>
              <a:t>  Mateusz Kwapisz</a:t>
            </a:r>
          </a:p>
        </p:txBody>
      </p:sp>
    </p:spTree>
    <p:extLst>
      <p:ext uri="{BB962C8B-B14F-4D97-AF65-F5344CB8AC3E}">
        <p14:creationId xmlns:p14="http://schemas.microsoft.com/office/powerpoint/2010/main" val="271961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0B6651-B046-490A-A9A1-E925687EAF73}"/>
              </a:ext>
            </a:extLst>
          </p:cNvPr>
          <p:cNvSpPr>
            <a:spLocks noGrp="1"/>
          </p:cNvSpPr>
          <p:nvPr>
            <p:ph type="title"/>
          </p:nvPr>
        </p:nvSpPr>
        <p:spPr/>
        <p:txBody>
          <a:bodyPr/>
          <a:lstStyle/>
          <a:p>
            <a:r>
              <a:rPr lang="pl-PL" dirty="0">
                <a:ea typeface="+mj-lt"/>
                <a:cs typeface="+mj-lt"/>
              </a:rPr>
              <a:t>Czym jest homeostaza?</a:t>
            </a:r>
            <a:endParaRPr lang="pl-PL" dirty="0"/>
          </a:p>
        </p:txBody>
      </p:sp>
      <p:sp>
        <p:nvSpPr>
          <p:cNvPr id="3" name="Symbol zastępczy zawartości 2">
            <a:extLst>
              <a:ext uri="{FF2B5EF4-FFF2-40B4-BE49-F238E27FC236}">
                <a16:creationId xmlns:a16="http://schemas.microsoft.com/office/drawing/2014/main" id="{5B6648C1-0FF4-4E46-AE04-0A48B04EE880}"/>
              </a:ext>
            </a:extLst>
          </p:cNvPr>
          <p:cNvSpPr>
            <a:spLocks noGrp="1"/>
          </p:cNvSpPr>
          <p:nvPr>
            <p:ph idx="1"/>
          </p:nvPr>
        </p:nvSpPr>
        <p:spPr/>
        <p:txBody>
          <a:bodyPr/>
          <a:lstStyle/>
          <a:p>
            <a:pPr algn="ctr">
              <a:buNone/>
            </a:pPr>
            <a:endParaRPr lang="pl-PL" b="1" dirty="0">
              <a:ea typeface="+mn-lt"/>
              <a:cs typeface="+mn-lt"/>
            </a:endParaRPr>
          </a:p>
          <a:p>
            <a:pPr algn="ctr">
              <a:buNone/>
            </a:pPr>
            <a:r>
              <a:rPr lang="pl-PL" b="1" dirty="0">
                <a:ea typeface="+mn-lt"/>
                <a:cs typeface="+mn-lt"/>
              </a:rPr>
              <a:t>HOMEOSTAZA</a:t>
            </a:r>
            <a:r>
              <a:rPr lang="pl-PL" dirty="0">
                <a:ea typeface="+mn-lt"/>
                <a:cs typeface="+mn-lt"/>
              </a:rPr>
              <a:t> </a:t>
            </a:r>
            <a:endParaRPr lang="pl-PL" dirty="0"/>
          </a:p>
          <a:p>
            <a:pPr algn="ctr">
              <a:buNone/>
            </a:pPr>
            <a:r>
              <a:rPr lang="pl-PL" dirty="0">
                <a:ea typeface="+mn-lt"/>
                <a:cs typeface="+mn-lt"/>
              </a:rPr>
              <a:t>zdolność organizmu do zachowania stanu równowagi wewnętrznej.</a:t>
            </a:r>
            <a:endParaRPr lang="pl-PL"/>
          </a:p>
          <a:p>
            <a:pPr algn="ctr">
              <a:buNone/>
            </a:pPr>
            <a:r>
              <a:rPr lang="pl-PL" dirty="0">
                <a:ea typeface="+mn-lt"/>
                <a:cs typeface="+mn-lt"/>
              </a:rPr>
              <a:t>Utrzymanie tego stanu jest konieczne, aby ciało funkcjonowało prawidłowo.</a:t>
            </a:r>
            <a:endParaRPr lang="pl-PL" dirty="0"/>
          </a:p>
          <a:p>
            <a:pPr algn="ctr">
              <a:buNone/>
            </a:pPr>
            <a:r>
              <a:rPr lang="pl-PL" dirty="0"/>
              <a:t>Aby organizm znajdował się w stanie równowagi muszą współpracować ze sobą wszystkie układy narządów.</a:t>
            </a:r>
          </a:p>
          <a:p>
            <a:pPr marL="0" indent="0">
              <a:buNone/>
            </a:pPr>
            <a:endParaRPr lang="pl-PL" dirty="0"/>
          </a:p>
        </p:txBody>
      </p:sp>
    </p:spTree>
    <p:extLst>
      <p:ext uri="{BB962C8B-B14F-4D97-AF65-F5344CB8AC3E}">
        <p14:creationId xmlns:p14="http://schemas.microsoft.com/office/powerpoint/2010/main" val="153312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AA82BC-FE90-4A78-8310-8A0A423E68CA}"/>
              </a:ext>
            </a:extLst>
          </p:cNvPr>
          <p:cNvSpPr>
            <a:spLocks noGrp="1"/>
          </p:cNvSpPr>
          <p:nvPr>
            <p:ph type="title"/>
          </p:nvPr>
        </p:nvSpPr>
        <p:spPr>
          <a:xfrm>
            <a:off x="1295402" y="982132"/>
            <a:ext cx="9368456" cy="1070072"/>
          </a:xfrm>
        </p:spPr>
        <p:txBody>
          <a:bodyPr>
            <a:normAutofit/>
          </a:bodyPr>
          <a:lstStyle/>
          <a:p>
            <a:r>
              <a:rPr lang="pl-PL" dirty="0"/>
              <a:t>Jak utrzymać stan równowagi?</a:t>
            </a:r>
          </a:p>
        </p:txBody>
      </p:sp>
      <p:sp>
        <p:nvSpPr>
          <p:cNvPr id="3" name="Symbol zastępczy zawartości 2">
            <a:extLst>
              <a:ext uri="{FF2B5EF4-FFF2-40B4-BE49-F238E27FC236}">
                <a16:creationId xmlns:a16="http://schemas.microsoft.com/office/drawing/2014/main" id="{C55750A3-2566-4723-AFCB-426B2C1EBB01}"/>
              </a:ext>
            </a:extLst>
          </p:cNvPr>
          <p:cNvSpPr>
            <a:spLocks noGrp="1"/>
          </p:cNvSpPr>
          <p:nvPr>
            <p:ph idx="1"/>
          </p:nvPr>
        </p:nvSpPr>
        <p:spPr/>
        <p:txBody>
          <a:bodyPr/>
          <a:lstStyle/>
          <a:p>
            <a:r>
              <a:rPr lang="pl-PL" dirty="0"/>
              <a:t> Aby równowaga wewnętrzna nie została zaburzona, w organizmie działa szereg mechanizmów regulujących, które są kontrolowane przez </a:t>
            </a:r>
            <a:r>
              <a:rPr lang="pl-PL" u="sng" dirty="0"/>
              <a:t>układ nerwowy</a:t>
            </a:r>
            <a:r>
              <a:rPr lang="pl-PL" dirty="0"/>
              <a:t> i </a:t>
            </a:r>
            <a:r>
              <a:rPr lang="pl-PL" u="sng" dirty="0"/>
              <a:t>układ dokrewny</a:t>
            </a:r>
            <a:r>
              <a:rPr lang="pl-PL" dirty="0"/>
              <a:t>. Układy te utrzymują na odpowiednim poziomie najważniejsze parametry takie jak: temperaturę ciała, ciśnienie krwi i skład chemiczny tkanek.</a:t>
            </a:r>
          </a:p>
          <a:p>
            <a:r>
              <a:rPr lang="pl-PL" dirty="0"/>
              <a:t>Zaburzenia homeostazy to zarówno wzrost jak i spadek któregoś z czynników.</a:t>
            </a:r>
          </a:p>
        </p:txBody>
      </p:sp>
    </p:spTree>
    <p:extLst>
      <p:ext uri="{BB962C8B-B14F-4D97-AF65-F5344CB8AC3E}">
        <p14:creationId xmlns:p14="http://schemas.microsoft.com/office/powerpoint/2010/main" val="282776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39964F-AAD0-4E56-A3F7-0BF39B9F32F8}"/>
              </a:ext>
            </a:extLst>
          </p:cNvPr>
          <p:cNvSpPr>
            <a:spLocks noGrp="1"/>
          </p:cNvSpPr>
          <p:nvPr>
            <p:ph type="title"/>
          </p:nvPr>
        </p:nvSpPr>
        <p:spPr/>
        <p:txBody>
          <a:bodyPr/>
          <a:lstStyle/>
          <a:p>
            <a:r>
              <a:rPr lang="pl-PL" dirty="0"/>
              <a:t>Termoregulacja</a:t>
            </a:r>
          </a:p>
        </p:txBody>
      </p:sp>
      <p:pic>
        <p:nvPicPr>
          <p:cNvPr id="7" name="Obraz 7" descr="Obraz zawierający tekst, mapa&#10;&#10;Opis wygenerowany przy bardzo wysokim poziomie pewności">
            <a:extLst>
              <a:ext uri="{FF2B5EF4-FFF2-40B4-BE49-F238E27FC236}">
                <a16:creationId xmlns:a16="http://schemas.microsoft.com/office/drawing/2014/main" id="{A3A2C4C4-8167-4F2F-B5FF-66FAC094FE5E}"/>
              </a:ext>
            </a:extLst>
          </p:cNvPr>
          <p:cNvPicPr>
            <a:picLocks noGrp="1" noChangeAspect="1"/>
          </p:cNvPicPr>
          <p:nvPr>
            <p:ph idx="1"/>
          </p:nvPr>
        </p:nvPicPr>
        <p:blipFill>
          <a:blip r:embed="rId2"/>
          <a:stretch>
            <a:fillRect/>
          </a:stretch>
        </p:blipFill>
        <p:spPr>
          <a:xfrm>
            <a:off x="3404264" y="2556932"/>
            <a:ext cx="5383471" cy="3318936"/>
          </a:xfrm>
        </p:spPr>
      </p:pic>
    </p:spTree>
    <p:extLst>
      <p:ext uri="{BB962C8B-B14F-4D97-AF65-F5344CB8AC3E}">
        <p14:creationId xmlns:p14="http://schemas.microsoft.com/office/powerpoint/2010/main" val="315424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71DD1E-8074-43E3-8A8D-B02C1F794CF7}"/>
              </a:ext>
            </a:extLst>
          </p:cNvPr>
          <p:cNvSpPr>
            <a:spLocks noGrp="1"/>
          </p:cNvSpPr>
          <p:nvPr>
            <p:ph type="title"/>
          </p:nvPr>
        </p:nvSpPr>
        <p:spPr/>
        <p:txBody>
          <a:bodyPr/>
          <a:lstStyle/>
          <a:p>
            <a:r>
              <a:rPr lang="pl-PL" dirty="0"/>
              <a:t>Regulacja glukozy</a:t>
            </a:r>
          </a:p>
        </p:txBody>
      </p:sp>
      <p:pic>
        <p:nvPicPr>
          <p:cNvPr id="5" name="Obraz 5" descr="Obraz zawierający tekst, mapa&#10;&#10;Opis wygenerowany przy bardzo wysokim poziomie pewności">
            <a:extLst>
              <a:ext uri="{FF2B5EF4-FFF2-40B4-BE49-F238E27FC236}">
                <a16:creationId xmlns:a16="http://schemas.microsoft.com/office/drawing/2014/main" id="{2D7E4014-9DD8-4146-B2DA-BA85F2ACB85D}"/>
              </a:ext>
            </a:extLst>
          </p:cNvPr>
          <p:cNvPicPr>
            <a:picLocks noGrp="1" noChangeAspect="1"/>
          </p:cNvPicPr>
          <p:nvPr>
            <p:ph sz="half" idx="1"/>
          </p:nvPr>
        </p:nvPicPr>
        <p:blipFill>
          <a:blip r:embed="rId2"/>
          <a:stretch>
            <a:fillRect/>
          </a:stretch>
        </p:blipFill>
        <p:spPr>
          <a:xfrm>
            <a:off x="1572406" y="2560320"/>
            <a:ext cx="4170387" cy="3310128"/>
          </a:xfrm>
        </p:spPr>
      </p:pic>
      <p:pic>
        <p:nvPicPr>
          <p:cNvPr id="6" name="Obraz 6" descr="Obraz zawierający tekst, mapa&#10;&#10;Opis wygenerowany przy bardzo wysokim poziomie pewności">
            <a:extLst>
              <a:ext uri="{FF2B5EF4-FFF2-40B4-BE49-F238E27FC236}">
                <a16:creationId xmlns:a16="http://schemas.microsoft.com/office/drawing/2014/main" id="{4365133A-3065-45C1-AD0B-A95D944BF4D7}"/>
              </a:ext>
            </a:extLst>
          </p:cNvPr>
          <p:cNvPicPr>
            <a:picLocks noGrp="1" noChangeAspect="1"/>
          </p:cNvPicPr>
          <p:nvPr>
            <p:ph sz="half" idx="2"/>
          </p:nvPr>
        </p:nvPicPr>
        <p:blipFill>
          <a:blip r:embed="rId3"/>
          <a:stretch>
            <a:fillRect/>
          </a:stretch>
        </p:blipFill>
        <p:spPr>
          <a:xfrm>
            <a:off x="6181344" y="2622049"/>
            <a:ext cx="4718304" cy="3186670"/>
          </a:xfrm>
        </p:spPr>
      </p:pic>
    </p:spTree>
    <p:extLst>
      <p:ext uri="{BB962C8B-B14F-4D97-AF65-F5344CB8AC3E}">
        <p14:creationId xmlns:p14="http://schemas.microsoft.com/office/powerpoint/2010/main" val="249112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98E52A-2AF5-4A8B-8E00-505B7D51F28B}"/>
              </a:ext>
            </a:extLst>
          </p:cNvPr>
          <p:cNvSpPr>
            <a:spLocks noGrp="1"/>
          </p:cNvSpPr>
          <p:nvPr>
            <p:ph type="title"/>
          </p:nvPr>
        </p:nvSpPr>
        <p:spPr/>
        <p:txBody>
          <a:bodyPr>
            <a:normAutofit fontScale="90000"/>
          </a:bodyPr>
          <a:lstStyle/>
          <a:p>
            <a:r>
              <a:rPr lang="pl-PL" dirty="0"/>
              <a:t>Zdrowie – jako stan równowagi wewnętrznej</a:t>
            </a:r>
          </a:p>
        </p:txBody>
      </p:sp>
      <p:sp>
        <p:nvSpPr>
          <p:cNvPr id="3" name="Symbol zastępczy zawartości 2">
            <a:extLst>
              <a:ext uri="{FF2B5EF4-FFF2-40B4-BE49-F238E27FC236}">
                <a16:creationId xmlns:a16="http://schemas.microsoft.com/office/drawing/2014/main" id="{CB162A2A-722C-49E2-A5F2-BFC6F5ADD452}"/>
              </a:ext>
            </a:extLst>
          </p:cNvPr>
          <p:cNvSpPr>
            <a:spLocks noGrp="1"/>
          </p:cNvSpPr>
          <p:nvPr>
            <p:ph idx="1"/>
          </p:nvPr>
        </p:nvSpPr>
        <p:spPr/>
        <p:txBody>
          <a:bodyPr>
            <a:normAutofit lnSpcReduction="10000"/>
          </a:bodyPr>
          <a:lstStyle/>
          <a:p>
            <a:pPr marL="0" indent="0">
              <a:buNone/>
            </a:pPr>
            <a:endParaRPr lang="pl-PL" u="sng" dirty="0">
              <a:ea typeface="+mn-lt"/>
              <a:cs typeface="+mn-lt"/>
            </a:endParaRPr>
          </a:p>
          <a:p>
            <a:pPr marL="0" indent="0">
              <a:buNone/>
            </a:pPr>
            <a:r>
              <a:rPr lang="pl-PL" dirty="0">
                <a:ea typeface="+mn-lt"/>
                <a:cs typeface="+mn-lt"/>
              </a:rPr>
              <a:t>Na zdrowie organizmu składa się:</a:t>
            </a:r>
            <a:endParaRPr lang="pl-PL" dirty="0"/>
          </a:p>
          <a:p>
            <a:r>
              <a:rPr lang="pl-PL" b="1" dirty="0">
                <a:ea typeface="+mn-lt"/>
                <a:cs typeface="+mn-lt"/>
              </a:rPr>
              <a:t>zdrowie fizyczne</a:t>
            </a:r>
            <a:r>
              <a:rPr lang="pl-PL" dirty="0">
                <a:ea typeface="+mn-lt"/>
                <a:cs typeface="+mn-lt"/>
              </a:rPr>
              <a:t> - prawidłowa praca wszystkich narządów</a:t>
            </a:r>
            <a:endParaRPr lang="pl-PL" dirty="0"/>
          </a:p>
          <a:p>
            <a:r>
              <a:rPr lang="pl-PL" b="1" dirty="0">
                <a:ea typeface="+mn-lt"/>
                <a:cs typeface="+mn-lt"/>
              </a:rPr>
              <a:t>zdrowie psychiczne</a:t>
            </a:r>
            <a:r>
              <a:rPr lang="pl-PL" dirty="0">
                <a:ea typeface="+mn-lt"/>
                <a:cs typeface="+mn-lt"/>
              </a:rPr>
              <a:t> - umiejętność cieszenia się życiem i radzenia sobie z trudnościami</a:t>
            </a:r>
            <a:endParaRPr lang="pl-PL" b="1" dirty="0"/>
          </a:p>
          <a:p>
            <a:r>
              <a:rPr lang="pl-PL" b="1" dirty="0">
                <a:ea typeface="+mn-lt"/>
                <a:cs typeface="+mn-lt"/>
              </a:rPr>
              <a:t>zdrowie społeczne </a:t>
            </a:r>
            <a:r>
              <a:rPr lang="pl-PL" dirty="0">
                <a:ea typeface="+mn-lt"/>
                <a:cs typeface="+mn-lt"/>
              </a:rPr>
              <a:t>- umiejętność nawiązywania pozytywnych relacji z ludźmi</a:t>
            </a:r>
            <a:endParaRPr lang="pl-PL" b="1" dirty="0"/>
          </a:p>
          <a:p>
            <a:endParaRPr lang="pl-PL" dirty="0"/>
          </a:p>
        </p:txBody>
      </p:sp>
    </p:spTree>
    <p:extLst>
      <p:ext uri="{BB962C8B-B14F-4D97-AF65-F5344CB8AC3E}">
        <p14:creationId xmlns:p14="http://schemas.microsoft.com/office/powerpoint/2010/main" val="27104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908970-9417-4CCF-B6E7-8ECA85E1DC78}"/>
              </a:ext>
            </a:extLst>
          </p:cNvPr>
          <p:cNvSpPr>
            <a:spLocks noGrp="1"/>
          </p:cNvSpPr>
          <p:nvPr>
            <p:ph type="title"/>
          </p:nvPr>
        </p:nvSpPr>
        <p:spPr/>
        <p:txBody>
          <a:bodyPr/>
          <a:lstStyle/>
          <a:p>
            <a:r>
              <a:rPr lang="pl-PL" dirty="0"/>
              <a:t>Od czego zależy nasze zdrowie?</a:t>
            </a:r>
          </a:p>
        </p:txBody>
      </p:sp>
      <p:sp>
        <p:nvSpPr>
          <p:cNvPr id="3" name="Symbol zastępczy zawartości 2">
            <a:extLst>
              <a:ext uri="{FF2B5EF4-FFF2-40B4-BE49-F238E27FC236}">
                <a16:creationId xmlns:a16="http://schemas.microsoft.com/office/drawing/2014/main" id="{CEC690D3-9418-4938-9665-CF44C0FD892F}"/>
              </a:ext>
            </a:extLst>
          </p:cNvPr>
          <p:cNvSpPr>
            <a:spLocks noGrp="1"/>
          </p:cNvSpPr>
          <p:nvPr>
            <p:ph idx="1"/>
          </p:nvPr>
        </p:nvSpPr>
        <p:spPr/>
        <p:txBody>
          <a:bodyPr/>
          <a:lstStyle/>
          <a:p>
            <a:pPr marL="0" indent="0">
              <a:buNone/>
            </a:pPr>
            <a:endParaRPr lang="pl-PL" b="1" dirty="0">
              <a:ea typeface="+mn-lt"/>
              <a:cs typeface="+mn-lt"/>
            </a:endParaRPr>
          </a:p>
          <a:p>
            <a:r>
              <a:rPr lang="pl-PL" b="1" dirty="0">
                <a:ea typeface="+mn-lt"/>
                <a:cs typeface="+mn-lt"/>
              </a:rPr>
              <a:t>zdrowy tryb życia</a:t>
            </a:r>
            <a:r>
              <a:rPr lang="pl-PL" dirty="0">
                <a:ea typeface="+mn-lt"/>
                <a:cs typeface="+mn-lt"/>
              </a:rPr>
              <a:t> - aktywność fizyczna, odpowiednia ilość snu, dieta</a:t>
            </a:r>
            <a:endParaRPr lang="pl-PL"/>
          </a:p>
          <a:p>
            <a:r>
              <a:rPr lang="pl-PL" b="1" dirty="0">
                <a:ea typeface="+mn-lt"/>
                <a:cs typeface="+mn-lt"/>
              </a:rPr>
              <a:t>środowisko</a:t>
            </a:r>
            <a:r>
              <a:rPr lang="pl-PL" dirty="0">
                <a:ea typeface="+mn-lt"/>
                <a:cs typeface="+mn-lt"/>
              </a:rPr>
              <a:t> - czystość powietrza, gleby, wody</a:t>
            </a:r>
          </a:p>
          <a:p>
            <a:r>
              <a:rPr lang="pl-PL" b="1" dirty="0">
                <a:ea typeface="+mn-lt"/>
                <a:cs typeface="+mn-lt"/>
              </a:rPr>
              <a:t>czynniki dziedziczne</a:t>
            </a:r>
            <a:r>
              <a:rPr lang="pl-PL" dirty="0">
                <a:ea typeface="+mn-lt"/>
                <a:cs typeface="+mn-lt"/>
              </a:rPr>
              <a:t> - fakt czy dana choroba występowała w rodzinie</a:t>
            </a:r>
            <a:endParaRPr lang="en-US" dirty="0"/>
          </a:p>
        </p:txBody>
      </p:sp>
    </p:spTree>
    <p:extLst>
      <p:ext uri="{BB962C8B-B14F-4D97-AF65-F5344CB8AC3E}">
        <p14:creationId xmlns:p14="http://schemas.microsoft.com/office/powerpoint/2010/main" val="424352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6958DE-AD06-4418-A73E-69EBA8B3975A}"/>
              </a:ext>
            </a:extLst>
          </p:cNvPr>
          <p:cNvSpPr>
            <a:spLocks noGrp="1"/>
          </p:cNvSpPr>
          <p:nvPr>
            <p:ph type="title"/>
          </p:nvPr>
        </p:nvSpPr>
        <p:spPr>
          <a:xfrm>
            <a:off x="1295402" y="982132"/>
            <a:ext cx="4211440" cy="1303867"/>
          </a:xfrm>
        </p:spPr>
        <p:txBody>
          <a:bodyPr>
            <a:normAutofit/>
          </a:bodyPr>
          <a:lstStyle/>
          <a:p>
            <a:r>
              <a:rPr lang="pl-PL" sz="4000" dirty="0"/>
              <a:t>Jak </a:t>
            </a:r>
            <a:r>
              <a:rPr lang="pl-PL" dirty="0"/>
              <a:t>działa</a:t>
            </a:r>
            <a:r>
              <a:rPr lang="pl-PL" sz="4000" dirty="0"/>
              <a:t> choroba?</a:t>
            </a:r>
          </a:p>
        </p:txBody>
      </p:sp>
      <p:sp>
        <p:nvSpPr>
          <p:cNvPr id="4" name="Symbol zastępczy obrazu 3">
            <a:extLst>
              <a:ext uri="{FF2B5EF4-FFF2-40B4-BE49-F238E27FC236}">
                <a16:creationId xmlns:a16="http://schemas.microsoft.com/office/drawing/2014/main" id="{CFFE8AF5-C7B2-40C4-9188-265975C9B9F9}"/>
              </a:ext>
            </a:extLst>
          </p:cNvPr>
          <p:cNvSpPr>
            <a:spLocks noGrp="1"/>
          </p:cNvSpPr>
          <p:nvPr>
            <p:ph idx="1"/>
          </p:nvPr>
        </p:nvSpPr>
        <p:spPr/>
        <p:txBody>
          <a:bodyPr/>
          <a:lstStyle/>
          <a:p>
            <a:r>
              <a:rPr lang="pl-PL" dirty="0">
                <a:ea typeface="+mn-lt"/>
                <a:cs typeface="+mn-lt"/>
              </a:rPr>
              <a:t>Nieprawidłowe działanie stanu równowagi wewnętrznej wskutek nieprawidłowo działających mechanizmów homeostazy może prowadzić do choroby lub nawet śmierci. Niezdrowy tryb życia, między innymi niedobór snu oraz długotrwały lub intensywny stres, powoduje, że spada odporność organizmu. Do rozwoju choroby może przyczynić się także kontakt ze związkami chemicznymi, obecnymi w środowisku lub gospodarstwie domowym.</a:t>
            </a:r>
          </a:p>
          <a:p>
            <a:endParaRPr lang="pl-PL" dirty="0"/>
          </a:p>
        </p:txBody>
      </p:sp>
    </p:spTree>
    <p:extLst>
      <p:ext uri="{BB962C8B-B14F-4D97-AF65-F5344CB8AC3E}">
        <p14:creationId xmlns:p14="http://schemas.microsoft.com/office/powerpoint/2010/main" val="19584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FA407F-592F-4BB2-809F-9DAF2B9B5776}"/>
              </a:ext>
            </a:extLst>
          </p:cNvPr>
          <p:cNvSpPr>
            <a:spLocks noGrp="1"/>
          </p:cNvSpPr>
          <p:nvPr>
            <p:ph type="title"/>
          </p:nvPr>
        </p:nvSpPr>
        <p:spPr>
          <a:xfrm>
            <a:off x="1295402" y="860905"/>
            <a:ext cx="9601196" cy="1303867"/>
          </a:xfrm>
        </p:spPr>
        <p:txBody>
          <a:bodyPr/>
          <a:lstStyle/>
          <a:p>
            <a:r>
              <a:rPr lang="pl-PL" dirty="0"/>
              <a:t>Co wywołuje choroby?</a:t>
            </a:r>
          </a:p>
        </p:txBody>
      </p:sp>
      <p:sp>
        <p:nvSpPr>
          <p:cNvPr id="3" name="Symbol zastępczy zawartości 2">
            <a:extLst>
              <a:ext uri="{FF2B5EF4-FFF2-40B4-BE49-F238E27FC236}">
                <a16:creationId xmlns:a16="http://schemas.microsoft.com/office/drawing/2014/main" id="{180860D6-0A48-451F-949D-27CE640EC7FD}"/>
              </a:ext>
            </a:extLst>
          </p:cNvPr>
          <p:cNvSpPr>
            <a:spLocks noGrp="1"/>
          </p:cNvSpPr>
          <p:nvPr>
            <p:ph idx="1"/>
          </p:nvPr>
        </p:nvSpPr>
        <p:spPr/>
        <p:txBody>
          <a:bodyPr>
            <a:normAutofit fontScale="92500" lnSpcReduction="20000"/>
          </a:bodyPr>
          <a:lstStyle/>
          <a:p>
            <a:r>
              <a:rPr lang="pl-PL" b="1" dirty="0">
                <a:ea typeface="+mn-lt"/>
                <a:cs typeface="+mn-lt"/>
              </a:rPr>
              <a:t>Choroby zakaźne</a:t>
            </a:r>
            <a:r>
              <a:rPr lang="pl-PL" dirty="0">
                <a:ea typeface="+mn-lt"/>
                <a:cs typeface="+mn-lt"/>
              </a:rPr>
              <a:t> </a:t>
            </a:r>
            <a:endParaRPr lang="pl-PL">
              <a:ea typeface="+mn-lt"/>
              <a:cs typeface="+mn-lt"/>
            </a:endParaRPr>
          </a:p>
          <a:p>
            <a:pPr marL="0" indent="0">
              <a:buNone/>
            </a:pPr>
            <a:r>
              <a:rPr lang="pl-PL" dirty="0">
                <a:ea typeface="+mn-lt"/>
                <a:cs typeface="+mn-lt"/>
              </a:rPr>
              <a:t>   1) wirusy - np. grypa, AIDS</a:t>
            </a:r>
            <a:endParaRPr lang="en-US" dirty="0">
              <a:ea typeface="+mn-lt"/>
              <a:cs typeface="+mn-lt"/>
            </a:endParaRPr>
          </a:p>
          <a:p>
            <a:pPr marL="0" indent="0">
              <a:buNone/>
            </a:pPr>
            <a:r>
              <a:rPr lang="pl-PL" dirty="0">
                <a:ea typeface="+mn-lt"/>
                <a:cs typeface="+mn-lt"/>
              </a:rPr>
              <a:t>   2) bakterie – np. zapalenie płuc, kił, rzeżączka</a:t>
            </a:r>
            <a:endParaRPr lang="en-US" dirty="0">
              <a:ea typeface="+mn-lt"/>
              <a:cs typeface="+mn-lt"/>
            </a:endParaRPr>
          </a:p>
          <a:p>
            <a:pPr marL="0" indent="0">
              <a:buNone/>
            </a:pPr>
            <a:r>
              <a:rPr lang="pl-PL" dirty="0">
                <a:ea typeface="+mn-lt"/>
                <a:cs typeface="+mn-lt"/>
              </a:rPr>
              <a:t>   3) pasożyty - np. owsiki, tasiemce, glista ludzka</a:t>
            </a:r>
            <a:endParaRPr lang="en-US" dirty="0">
              <a:ea typeface="+mn-lt"/>
              <a:cs typeface="+mn-lt"/>
            </a:endParaRPr>
          </a:p>
          <a:p>
            <a:r>
              <a:rPr lang="pl-PL" b="1" dirty="0">
                <a:ea typeface="+mn-lt"/>
                <a:cs typeface="+mn-lt"/>
              </a:rPr>
              <a:t>Choroby cywilizacyjne</a:t>
            </a:r>
            <a:r>
              <a:rPr lang="pl-PL" dirty="0">
                <a:ea typeface="+mn-lt"/>
                <a:cs typeface="+mn-lt"/>
              </a:rPr>
              <a:t> </a:t>
            </a:r>
            <a:endParaRPr lang="en-US">
              <a:ea typeface="+mn-lt"/>
              <a:cs typeface="+mn-lt"/>
            </a:endParaRPr>
          </a:p>
          <a:p>
            <a:pPr marL="0" indent="0">
              <a:buNone/>
            </a:pPr>
            <a:r>
              <a:rPr lang="pl-PL" dirty="0">
                <a:ea typeface="+mn-lt"/>
                <a:cs typeface="+mn-lt"/>
              </a:rPr>
              <a:t>  1) niewłaściwy tryb życia - np. nadciśnienie, miażdżyca, nerwica, wady kręgosłupa</a:t>
            </a:r>
            <a:endParaRPr lang="en-US" dirty="0">
              <a:ea typeface="+mn-lt"/>
              <a:cs typeface="+mn-lt"/>
            </a:endParaRPr>
          </a:p>
          <a:p>
            <a:pPr marL="0" indent="0">
              <a:buNone/>
            </a:pPr>
            <a:r>
              <a:rPr lang="pl-PL" dirty="0">
                <a:ea typeface="+mn-lt"/>
                <a:cs typeface="+mn-lt"/>
              </a:rPr>
              <a:t>  2) związki chemiczne - np. alergie</a:t>
            </a:r>
            <a:endParaRPr lang="en-US" dirty="0">
              <a:ea typeface="+mn-lt"/>
              <a:cs typeface="+mn-lt"/>
            </a:endParaRPr>
          </a:p>
          <a:p>
            <a:pPr marL="0" indent="0">
              <a:buNone/>
            </a:pPr>
            <a:r>
              <a:rPr lang="pl-PL" dirty="0"/>
              <a:t>  3) czynniki dziedziczne i promieniowanie UV - nowotwory</a:t>
            </a:r>
          </a:p>
          <a:p>
            <a:pPr marL="342900" indent="-342900"/>
            <a:endParaRPr lang="pl-PL" dirty="0"/>
          </a:p>
        </p:txBody>
      </p:sp>
    </p:spTree>
    <p:extLst>
      <p:ext uri="{BB962C8B-B14F-4D97-AF65-F5344CB8AC3E}">
        <p14:creationId xmlns:p14="http://schemas.microsoft.com/office/powerpoint/2010/main" val="38912327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0</TotalTime>
  <Words>675</Words>
  <Application>Microsoft Office PowerPoint</Application>
  <PresentationFormat>Panoramiczny</PresentationFormat>
  <Paragraphs>55</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vt:lpstr>
      <vt:lpstr>Calibri Light</vt:lpstr>
      <vt:lpstr>Garamond</vt:lpstr>
      <vt:lpstr>Organic</vt:lpstr>
      <vt:lpstr>Zaburzenie homeostazy</vt:lpstr>
      <vt:lpstr>Czym jest homeostaza?</vt:lpstr>
      <vt:lpstr>Jak utrzymać stan równowagi?</vt:lpstr>
      <vt:lpstr>Termoregulacja</vt:lpstr>
      <vt:lpstr>Regulacja glukozy</vt:lpstr>
      <vt:lpstr>Zdrowie – jako stan równowagi wewnętrznej</vt:lpstr>
      <vt:lpstr>Od czego zależy nasze zdrowie?</vt:lpstr>
      <vt:lpstr>Jak działa choroba?</vt:lpstr>
      <vt:lpstr>Co wywołuje choroby?</vt:lpstr>
      <vt:lpstr>Przenoszenie chorób i sposoby unikania zakażeń </vt:lpstr>
      <vt:lpstr>Profilaktyka</vt:lpstr>
      <vt:lpstr>Żyj zdrowo !</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Admin</dc:creator>
  <cp:lastModifiedBy>Windows User</cp:lastModifiedBy>
  <cp:revision>845</cp:revision>
  <dcterms:created xsi:type="dcterms:W3CDTF">2020-05-30T08:48:47Z</dcterms:created>
  <dcterms:modified xsi:type="dcterms:W3CDTF">2020-06-12T19:06:04Z</dcterms:modified>
</cp:coreProperties>
</file>