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84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5" d="100"/>
          <a:sy n="45" d="100"/>
        </p:scale>
        <p:origin x="114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ECF6-E9BF-45F2-9B63-2D0E42ADBB6E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405F-BC2C-4DE2-99FD-47BB0B3C61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8174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ECF6-E9BF-45F2-9B63-2D0E42ADBB6E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405F-BC2C-4DE2-99FD-47BB0B3C61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4746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ECF6-E9BF-45F2-9B63-2D0E42ADBB6E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405F-BC2C-4DE2-99FD-47BB0B3C61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1309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ECF6-E9BF-45F2-9B63-2D0E42ADBB6E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405F-BC2C-4DE2-99FD-47BB0B3C61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8095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ECF6-E9BF-45F2-9B63-2D0E42ADBB6E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405F-BC2C-4DE2-99FD-47BB0B3C61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4676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ECF6-E9BF-45F2-9B63-2D0E42ADBB6E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405F-BC2C-4DE2-99FD-47BB0B3C61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9434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ECF6-E9BF-45F2-9B63-2D0E42ADBB6E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405F-BC2C-4DE2-99FD-47BB0B3C61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6490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ECF6-E9BF-45F2-9B63-2D0E42ADBB6E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405F-BC2C-4DE2-99FD-47BB0B3C61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0426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ECF6-E9BF-45F2-9B63-2D0E42ADBB6E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405F-BC2C-4DE2-99FD-47BB0B3C61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6562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ECF6-E9BF-45F2-9B63-2D0E42ADBB6E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405F-BC2C-4DE2-99FD-47BB0B3C61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4504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2ECF6-E9BF-45F2-9B63-2D0E42ADBB6E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ED405F-BC2C-4DE2-99FD-47BB0B3C61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0570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2ECF6-E9BF-45F2-9B63-2D0E42ADBB6E}" type="datetimeFigureOut">
              <a:rPr lang="pl-PL" smtClean="0"/>
              <a:t>11.12.2020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D405F-BC2C-4DE2-99FD-47BB0B3C61A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5823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89633" y="170989"/>
            <a:ext cx="9144000" cy="2190097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pl-PL" sz="8000" dirty="0" smtClean="0"/>
              <a:t>SEGREGACJA ODPADÓW </a:t>
            </a:r>
            <a:endParaRPr lang="pl-PL" sz="8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733366" y="5452533"/>
            <a:ext cx="3089834" cy="894479"/>
          </a:xfrm>
        </p:spPr>
        <p:txBody>
          <a:bodyPr/>
          <a:lstStyle/>
          <a:p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0896" y="2361086"/>
            <a:ext cx="9394171" cy="449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585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39787" y="134752"/>
            <a:ext cx="3932237" cy="995082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Odpady metali i tworzyw sztucznych </a:t>
            </a:r>
            <a:endParaRPr lang="pl-PL" dirty="0"/>
          </a:p>
        </p:txBody>
      </p:sp>
      <p:pic>
        <p:nvPicPr>
          <p:cNvPr id="8" name="Symbol zastępczy obrazu 7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2639" r="22639"/>
          <a:stretch>
            <a:fillRect/>
          </a:stretch>
        </p:blipFill>
        <p:spPr>
          <a:xfrm>
            <a:off x="6938510" y="442538"/>
            <a:ext cx="4592637" cy="6294437"/>
          </a:xfrm>
          <a:prstGeom prst="rect">
            <a:avLst/>
          </a:prstGeom>
        </p:spPr>
      </p:pic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>
          <a:xfrm>
            <a:off x="839788" y="1129834"/>
            <a:ext cx="4661126" cy="5607141"/>
          </a:xfrm>
        </p:spPr>
        <p:txBody>
          <a:bodyPr>
            <a:normAutofit/>
          </a:bodyPr>
          <a:lstStyle/>
          <a:p>
            <a:r>
              <a:rPr lang="pl-PL" sz="3200" dirty="0" smtClean="0">
                <a:solidFill>
                  <a:srgbClr val="0E840E"/>
                </a:solidFill>
              </a:rPr>
              <a:t>Wrzucamy:</a:t>
            </a:r>
            <a:br>
              <a:rPr lang="pl-PL" sz="3200" dirty="0" smtClean="0">
                <a:solidFill>
                  <a:srgbClr val="0E840E"/>
                </a:solidFill>
              </a:rPr>
            </a:br>
            <a:r>
              <a:rPr lang="pl-PL" sz="2400" dirty="0" smtClean="0">
                <a:solidFill>
                  <a:srgbClr val="0E840E"/>
                </a:solidFill>
              </a:rPr>
              <a:t>*Metalowe puszki</a:t>
            </a:r>
            <a:br>
              <a:rPr lang="pl-PL" sz="2400" dirty="0" smtClean="0">
                <a:solidFill>
                  <a:srgbClr val="0E840E"/>
                </a:solidFill>
              </a:rPr>
            </a:br>
            <a:r>
              <a:rPr lang="pl-PL" sz="2400" dirty="0" smtClean="0">
                <a:solidFill>
                  <a:srgbClr val="0E840E"/>
                </a:solidFill>
              </a:rPr>
              <a:t>*Kartony po sokach i mleku </a:t>
            </a:r>
            <a:br>
              <a:rPr lang="pl-PL" sz="2400" dirty="0" smtClean="0">
                <a:solidFill>
                  <a:srgbClr val="0E840E"/>
                </a:solidFill>
              </a:rPr>
            </a:br>
            <a:r>
              <a:rPr lang="pl-PL" sz="2400" dirty="0" smtClean="0">
                <a:solidFill>
                  <a:srgbClr val="0E840E"/>
                </a:solidFill>
              </a:rPr>
              <a:t>*Plastikowe butelki i opakowania </a:t>
            </a:r>
            <a:r>
              <a:rPr lang="pl-PL" sz="2000" dirty="0" smtClean="0">
                <a:solidFill>
                  <a:srgbClr val="0E840E"/>
                </a:solidFill>
              </a:rPr>
              <a:t/>
            </a:r>
            <a:br>
              <a:rPr lang="pl-PL" sz="2000" dirty="0" smtClean="0">
                <a:solidFill>
                  <a:srgbClr val="0E840E"/>
                </a:solidFill>
              </a:rPr>
            </a:br>
            <a:r>
              <a:rPr lang="pl-PL" sz="3200" dirty="0" smtClean="0">
                <a:solidFill>
                  <a:srgbClr val="C00000"/>
                </a:solidFill>
              </a:rPr>
              <a:t>Nie wrzucamy:</a:t>
            </a:r>
            <a:br>
              <a:rPr lang="pl-PL" sz="3200" dirty="0" smtClean="0">
                <a:solidFill>
                  <a:srgbClr val="C00000"/>
                </a:solidFill>
              </a:rPr>
            </a:br>
            <a:r>
              <a:rPr lang="pl-PL" sz="2400" dirty="0" smtClean="0">
                <a:solidFill>
                  <a:srgbClr val="C00000"/>
                </a:solidFill>
              </a:rPr>
              <a:t>*Opakowań po aerozolach</a:t>
            </a:r>
            <a:br>
              <a:rPr lang="pl-PL" sz="2400" dirty="0" smtClean="0">
                <a:solidFill>
                  <a:srgbClr val="C00000"/>
                </a:solidFill>
              </a:rPr>
            </a:br>
            <a:r>
              <a:rPr lang="pl-PL" sz="2400" dirty="0" smtClean="0">
                <a:solidFill>
                  <a:srgbClr val="C00000"/>
                </a:solidFill>
              </a:rPr>
              <a:t>*Baterii </a:t>
            </a:r>
            <a:r>
              <a:rPr lang="pl-PL" sz="2400" dirty="0">
                <a:solidFill>
                  <a:srgbClr val="C00000"/>
                </a:solidFill>
              </a:rPr>
              <a:t>o</a:t>
            </a:r>
            <a:r>
              <a:rPr lang="pl-PL" sz="2400" dirty="0" smtClean="0">
                <a:solidFill>
                  <a:srgbClr val="C00000"/>
                </a:solidFill>
              </a:rPr>
              <a:t>raz puszek po farbach</a:t>
            </a:r>
            <a:br>
              <a:rPr lang="pl-PL" sz="2400" dirty="0" smtClean="0">
                <a:solidFill>
                  <a:srgbClr val="C00000"/>
                </a:solidFill>
              </a:rPr>
            </a:br>
            <a:r>
              <a:rPr lang="pl-PL" sz="2400" dirty="0" smtClean="0">
                <a:solidFill>
                  <a:srgbClr val="C00000"/>
                </a:solidFill>
              </a:rPr>
              <a:t>*Opakowań po lekach</a:t>
            </a:r>
            <a:br>
              <a:rPr lang="pl-PL" sz="2400" dirty="0" smtClean="0">
                <a:solidFill>
                  <a:srgbClr val="C00000"/>
                </a:solidFill>
              </a:rPr>
            </a:br>
            <a:r>
              <a:rPr lang="pl-PL" sz="2400" dirty="0" smtClean="0">
                <a:solidFill>
                  <a:srgbClr val="C00000"/>
                </a:solidFill>
              </a:rPr>
              <a:t>*Butelek i opakowań po olejach przemysłowych</a:t>
            </a:r>
            <a:br>
              <a:rPr lang="pl-PL" sz="2400" dirty="0" smtClean="0">
                <a:solidFill>
                  <a:srgbClr val="C00000"/>
                </a:solidFill>
              </a:rPr>
            </a:br>
            <a:r>
              <a:rPr lang="pl-PL" sz="2400" dirty="0" smtClean="0">
                <a:solidFill>
                  <a:srgbClr val="C00000"/>
                </a:solidFill>
              </a:rPr>
              <a:t>*Styropianu budowlanego i innych tworzyw piankowych</a:t>
            </a:r>
            <a:br>
              <a:rPr lang="pl-PL" sz="2400" dirty="0" smtClean="0">
                <a:solidFill>
                  <a:srgbClr val="C00000"/>
                </a:solidFill>
              </a:rPr>
            </a:br>
            <a:r>
              <a:rPr lang="pl-PL" sz="2400" dirty="0" smtClean="0">
                <a:solidFill>
                  <a:srgbClr val="C00000"/>
                </a:solidFill>
              </a:rPr>
              <a:t>*Sprzętu AGD</a:t>
            </a:r>
            <a:br>
              <a:rPr lang="pl-PL" sz="2400" dirty="0" smtClean="0">
                <a:solidFill>
                  <a:srgbClr val="C00000"/>
                </a:solidFill>
              </a:rPr>
            </a:br>
            <a:r>
              <a:rPr lang="pl-PL" sz="2400" dirty="0" smtClean="0">
                <a:solidFill>
                  <a:srgbClr val="C00000"/>
                </a:solidFill>
              </a:rPr>
              <a:t>*Plastikowych szyb z pleksi</a:t>
            </a:r>
            <a:br>
              <a:rPr lang="pl-PL" sz="2400" dirty="0" smtClean="0">
                <a:solidFill>
                  <a:srgbClr val="C00000"/>
                </a:solidFill>
              </a:rPr>
            </a:br>
            <a:r>
              <a:rPr lang="pl-PL" sz="2400" dirty="0" smtClean="0">
                <a:solidFill>
                  <a:srgbClr val="C00000"/>
                </a:solidFill>
              </a:rPr>
              <a:t>*Elementów pojazdów takich jak deski rozdzielcze, zderzaki, lusterka</a:t>
            </a:r>
            <a:endParaRPr lang="pl-PL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7472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839787" y="146957"/>
            <a:ext cx="3932237" cy="620486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    Odpady z papieru </a:t>
            </a:r>
            <a:endParaRPr lang="pl-PL" dirty="0"/>
          </a:p>
        </p:txBody>
      </p:sp>
      <p:pic>
        <p:nvPicPr>
          <p:cNvPr id="8" name="Symbol zastępczy obrazu 7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650" t="-45" r="2135" b="765"/>
          <a:stretch/>
        </p:blipFill>
        <p:spPr>
          <a:xfrm>
            <a:off x="7454537" y="457200"/>
            <a:ext cx="4336869" cy="6007010"/>
          </a:xfrm>
          <a:prstGeom prst="rect">
            <a:avLst/>
          </a:prstGeom>
        </p:spPr>
      </p:pic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>
          <a:xfrm>
            <a:off x="461848" y="869044"/>
            <a:ext cx="4688114" cy="6090556"/>
          </a:xfrm>
        </p:spPr>
        <p:txBody>
          <a:bodyPr>
            <a:normAutofit lnSpcReduction="10000"/>
          </a:bodyPr>
          <a:lstStyle/>
          <a:p>
            <a:r>
              <a:rPr lang="pl-PL" sz="3200" dirty="0">
                <a:solidFill>
                  <a:srgbClr val="0E840E"/>
                </a:solidFill>
              </a:rPr>
              <a:t>Wrzucamy</a:t>
            </a:r>
            <a:r>
              <a:rPr lang="pl-PL" sz="3200" dirty="0" smtClean="0">
                <a:solidFill>
                  <a:srgbClr val="0E840E"/>
                </a:solidFill>
              </a:rPr>
              <a:t>:</a:t>
            </a:r>
            <a:br>
              <a:rPr lang="pl-PL" sz="3200" dirty="0" smtClean="0">
                <a:solidFill>
                  <a:srgbClr val="0E840E"/>
                </a:solidFill>
              </a:rPr>
            </a:br>
            <a:r>
              <a:rPr lang="pl-PL" sz="2400" dirty="0" smtClean="0">
                <a:solidFill>
                  <a:srgbClr val="0E840E"/>
                </a:solidFill>
              </a:rPr>
              <a:t>*Gazety i katalogi</a:t>
            </a:r>
            <a:br>
              <a:rPr lang="pl-PL" sz="2400" dirty="0" smtClean="0">
                <a:solidFill>
                  <a:srgbClr val="0E840E"/>
                </a:solidFill>
              </a:rPr>
            </a:br>
            <a:r>
              <a:rPr lang="pl-PL" sz="2400" dirty="0" smtClean="0">
                <a:solidFill>
                  <a:srgbClr val="0E840E"/>
                </a:solidFill>
              </a:rPr>
              <a:t>*Książki</a:t>
            </a:r>
            <a:br>
              <a:rPr lang="pl-PL" sz="2400" dirty="0" smtClean="0">
                <a:solidFill>
                  <a:srgbClr val="0E840E"/>
                </a:solidFill>
              </a:rPr>
            </a:br>
            <a:r>
              <a:rPr lang="pl-PL" sz="2400" dirty="0" smtClean="0">
                <a:solidFill>
                  <a:srgbClr val="0E840E"/>
                </a:solidFill>
              </a:rPr>
              <a:t>*Opakowania z papieru i kartonu</a:t>
            </a:r>
            <a:r>
              <a:rPr lang="pl-PL" sz="3200" dirty="0" smtClean="0">
                <a:solidFill>
                  <a:srgbClr val="0E840E"/>
                </a:solidFill>
              </a:rPr>
              <a:t/>
            </a:r>
            <a:br>
              <a:rPr lang="pl-PL" sz="3200" dirty="0" smtClean="0">
                <a:solidFill>
                  <a:srgbClr val="0E840E"/>
                </a:solidFill>
              </a:rPr>
            </a:br>
            <a:r>
              <a:rPr lang="pl-PL" sz="3200" dirty="0">
                <a:solidFill>
                  <a:srgbClr val="C00000"/>
                </a:solidFill>
              </a:rPr>
              <a:t>Nie wrzucamy</a:t>
            </a:r>
            <a:r>
              <a:rPr lang="pl-PL" sz="3200" dirty="0" smtClean="0">
                <a:solidFill>
                  <a:srgbClr val="C00000"/>
                </a:solidFill>
              </a:rPr>
              <a:t>:</a:t>
            </a:r>
            <a:br>
              <a:rPr lang="pl-PL" sz="3200" dirty="0" smtClean="0">
                <a:solidFill>
                  <a:srgbClr val="C00000"/>
                </a:solidFill>
              </a:rPr>
            </a:br>
            <a:r>
              <a:rPr lang="pl-PL" sz="2400" dirty="0" smtClean="0">
                <a:solidFill>
                  <a:srgbClr val="C00000"/>
                </a:solidFill>
              </a:rPr>
              <a:t>*Zabrudzonego i tłustego papieru</a:t>
            </a:r>
            <a:br>
              <a:rPr lang="pl-PL" sz="2400" dirty="0" smtClean="0">
                <a:solidFill>
                  <a:srgbClr val="C00000"/>
                </a:solidFill>
              </a:rPr>
            </a:br>
            <a:r>
              <a:rPr lang="pl-PL" sz="2400" dirty="0" smtClean="0">
                <a:solidFill>
                  <a:srgbClr val="C00000"/>
                </a:solidFill>
              </a:rPr>
              <a:t>*Papieru z folią</a:t>
            </a:r>
            <a:br>
              <a:rPr lang="pl-PL" sz="2400" dirty="0" smtClean="0">
                <a:solidFill>
                  <a:srgbClr val="C00000"/>
                </a:solidFill>
              </a:rPr>
            </a:br>
            <a:r>
              <a:rPr lang="pl-PL" sz="2400" dirty="0" smtClean="0">
                <a:solidFill>
                  <a:srgbClr val="C00000"/>
                </a:solidFill>
              </a:rPr>
              <a:t>*Papieru </a:t>
            </a:r>
            <a:r>
              <a:rPr lang="pl-PL" sz="2400" dirty="0">
                <a:solidFill>
                  <a:srgbClr val="C00000"/>
                </a:solidFill>
              </a:rPr>
              <a:t>t</a:t>
            </a:r>
            <a:r>
              <a:rPr lang="pl-PL" sz="2400" dirty="0" smtClean="0">
                <a:solidFill>
                  <a:srgbClr val="C00000"/>
                </a:solidFill>
              </a:rPr>
              <a:t>ermicznego i faksowego</a:t>
            </a:r>
            <a:br>
              <a:rPr lang="pl-PL" sz="2400" dirty="0" smtClean="0">
                <a:solidFill>
                  <a:srgbClr val="C00000"/>
                </a:solidFill>
              </a:rPr>
            </a:br>
            <a:r>
              <a:rPr lang="pl-PL" sz="2400" dirty="0" smtClean="0">
                <a:solidFill>
                  <a:srgbClr val="C00000"/>
                </a:solidFill>
              </a:rPr>
              <a:t>*Kartonów po mleku, sokach i </a:t>
            </a:r>
            <a:br>
              <a:rPr lang="pl-PL" sz="2400" dirty="0" smtClean="0">
                <a:solidFill>
                  <a:srgbClr val="C00000"/>
                </a:solidFill>
              </a:rPr>
            </a:br>
            <a:r>
              <a:rPr lang="pl-PL" sz="2400" dirty="0" smtClean="0">
                <a:solidFill>
                  <a:srgbClr val="C00000"/>
                </a:solidFill>
              </a:rPr>
              <a:t>  innych napojach</a:t>
            </a:r>
            <a:br>
              <a:rPr lang="pl-PL" sz="2400" dirty="0" smtClean="0">
                <a:solidFill>
                  <a:srgbClr val="C00000"/>
                </a:solidFill>
              </a:rPr>
            </a:br>
            <a:r>
              <a:rPr lang="pl-PL" sz="2400" dirty="0" smtClean="0">
                <a:solidFill>
                  <a:srgbClr val="C00000"/>
                </a:solidFill>
              </a:rPr>
              <a:t>*Papieru przebitkowego (rachunki, </a:t>
            </a:r>
            <a:br>
              <a:rPr lang="pl-PL" sz="2400" dirty="0" smtClean="0">
                <a:solidFill>
                  <a:srgbClr val="C00000"/>
                </a:solidFill>
              </a:rPr>
            </a:br>
            <a:r>
              <a:rPr lang="pl-PL" sz="2400" dirty="0" smtClean="0">
                <a:solidFill>
                  <a:srgbClr val="C00000"/>
                </a:solidFill>
              </a:rPr>
              <a:t>  faktury)</a:t>
            </a:r>
            <a:br>
              <a:rPr lang="pl-PL" sz="2400" dirty="0" smtClean="0">
                <a:solidFill>
                  <a:srgbClr val="C00000"/>
                </a:solidFill>
              </a:rPr>
            </a:br>
            <a:r>
              <a:rPr lang="pl-PL" sz="2400" dirty="0" smtClean="0">
                <a:solidFill>
                  <a:srgbClr val="C00000"/>
                </a:solidFill>
              </a:rPr>
              <a:t>*Pieluch jednorazowych</a:t>
            </a:r>
            <a:br>
              <a:rPr lang="pl-PL" sz="2400" dirty="0" smtClean="0">
                <a:solidFill>
                  <a:srgbClr val="C00000"/>
                </a:solidFill>
              </a:rPr>
            </a:br>
            <a:r>
              <a:rPr lang="pl-PL" sz="2400" dirty="0" smtClean="0">
                <a:solidFill>
                  <a:srgbClr val="C00000"/>
                </a:solidFill>
              </a:rPr>
              <a:t>*Podpasek i innych artykułów </a:t>
            </a:r>
            <a:br>
              <a:rPr lang="pl-PL" sz="2400" dirty="0" smtClean="0">
                <a:solidFill>
                  <a:srgbClr val="C00000"/>
                </a:solidFill>
              </a:rPr>
            </a:br>
            <a:r>
              <a:rPr lang="pl-PL" sz="2400" dirty="0" smtClean="0">
                <a:solidFill>
                  <a:srgbClr val="C00000"/>
                </a:solidFill>
              </a:rPr>
              <a:t>  higienicznych</a:t>
            </a:r>
            <a:br>
              <a:rPr lang="pl-PL" sz="2400" dirty="0" smtClean="0">
                <a:solidFill>
                  <a:srgbClr val="C00000"/>
                </a:solidFill>
              </a:rPr>
            </a:br>
            <a:r>
              <a:rPr lang="pl-PL" sz="2400" dirty="0" smtClean="0">
                <a:solidFill>
                  <a:srgbClr val="C00000"/>
                </a:solidFill>
              </a:rPr>
              <a:t>*Worków po cemencie i innych </a:t>
            </a:r>
            <a:br>
              <a:rPr lang="pl-PL" sz="2400" dirty="0" smtClean="0">
                <a:solidFill>
                  <a:srgbClr val="C00000"/>
                </a:solidFill>
              </a:rPr>
            </a:br>
            <a:r>
              <a:rPr lang="pl-PL" sz="2400" dirty="0" smtClean="0">
                <a:solidFill>
                  <a:srgbClr val="C00000"/>
                </a:solidFill>
              </a:rPr>
              <a:t>  materiałów budowlanych</a:t>
            </a:r>
            <a:br>
              <a:rPr lang="pl-PL" sz="2400" dirty="0" smtClean="0">
                <a:solidFill>
                  <a:srgbClr val="C00000"/>
                </a:solidFill>
              </a:rPr>
            </a:br>
            <a:r>
              <a:rPr lang="pl-PL" sz="2400" dirty="0" smtClean="0">
                <a:solidFill>
                  <a:srgbClr val="C00000"/>
                </a:solidFill>
              </a:rPr>
              <a:t>*Tapet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2712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7" y="132443"/>
            <a:ext cx="3932237" cy="649514"/>
          </a:xfr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     Odpady ze szkła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09447" y="781957"/>
            <a:ext cx="4992915" cy="5954485"/>
          </a:xfrm>
        </p:spPr>
        <p:txBody>
          <a:bodyPr>
            <a:normAutofit lnSpcReduction="10000"/>
          </a:bodyPr>
          <a:lstStyle/>
          <a:p>
            <a:r>
              <a:rPr lang="pl-PL" sz="3200" dirty="0">
                <a:solidFill>
                  <a:srgbClr val="0E840E"/>
                </a:solidFill>
              </a:rPr>
              <a:t>Wrzucamy</a:t>
            </a:r>
            <a:r>
              <a:rPr lang="pl-PL" sz="3200" dirty="0" smtClean="0">
                <a:solidFill>
                  <a:srgbClr val="0E840E"/>
                </a:solidFill>
              </a:rPr>
              <a:t>:</a:t>
            </a:r>
            <a:br>
              <a:rPr lang="pl-PL" sz="3200" dirty="0" smtClean="0">
                <a:solidFill>
                  <a:srgbClr val="0E840E"/>
                </a:solidFill>
              </a:rPr>
            </a:br>
            <a:r>
              <a:rPr lang="pl-PL" sz="2400" dirty="0" smtClean="0">
                <a:solidFill>
                  <a:srgbClr val="0E840E"/>
                </a:solidFill>
              </a:rPr>
              <a:t>*Bezbarwne i kolorowe słoiki</a:t>
            </a:r>
            <a:br>
              <a:rPr lang="pl-PL" sz="2400" dirty="0" smtClean="0">
                <a:solidFill>
                  <a:srgbClr val="0E840E"/>
                </a:solidFill>
              </a:rPr>
            </a:br>
            <a:r>
              <a:rPr lang="pl-PL" sz="2400" dirty="0" smtClean="0">
                <a:solidFill>
                  <a:srgbClr val="0E840E"/>
                </a:solidFill>
              </a:rPr>
              <a:t>*Butelki szklane</a:t>
            </a:r>
            <a:br>
              <a:rPr lang="pl-PL" sz="2400" dirty="0" smtClean="0">
                <a:solidFill>
                  <a:srgbClr val="0E840E"/>
                </a:solidFill>
              </a:rPr>
            </a:br>
            <a:r>
              <a:rPr lang="pl-PL" sz="2400" dirty="0" smtClean="0">
                <a:solidFill>
                  <a:srgbClr val="0E840E"/>
                </a:solidFill>
              </a:rPr>
              <a:t>*Szklane opakowania po kosmetykach</a:t>
            </a:r>
            <a:r>
              <a:rPr lang="pl-PL" sz="3200" dirty="0" smtClean="0">
                <a:solidFill>
                  <a:srgbClr val="C00000"/>
                </a:solidFill>
              </a:rPr>
              <a:t/>
            </a:r>
            <a:br>
              <a:rPr lang="pl-PL" sz="3200" dirty="0" smtClean="0">
                <a:solidFill>
                  <a:srgbClr val="C00000"/>
                </a:solidFill>
              </a:rPr>
            </a:br>
            <a:r>
              <a:rPr lang="pl-PL" sz="3200" dirty="0" smtClean="0">
                <a:solidFill>
                  <a:srgbClr val="C00000"/>
                </a:solidFill>
              </a:rPr>
              <a:t>Nie </a:t>
            </a:r>
            <a:r>
              <a:rPr lang="pl-PL" sz="3200" dirty="0">
                <a:solidFill>
                  <a:srgbClr val="C00000"/>
                </a:solidFill>
              </a:rPr>
              <a:t>wrzucamy</a:t>
            </a:r>
            <a:r>
              <a:rPr lang="pl-PL" sz="3200" dirty="0" smtClean="0">
                <a:solidFill>
                  <a:srgbClr val="C00000"/>
                </a:solidFill>
              </a:rPr>
              <a:t>:</a:t>
            </a:r>
            <a:br>
              <a:rPr lang="pl-PL" sz="3200" dirty="0" smtClean="0">
                <a:solidFill>
                  <a:srgbClr val="C00000"/>
                </a:solidFill>
              </a:rPr>
            </a:br>
            <a:r>
              <a:rPr lang="pl-PL" sz="2400" dirty="0" smtClean="0">
                <a:solidFill>
                  <a:srgbClr val="C00000"/>
                </a:solidFill>
              </a:rPr>
              <a:t>*Ceramiki, fajansu, porcelany i kryształów</a:t>
            </a:r>
            <a:br>
              <a:rPr lang="pl-PL" sz="2400" dirty="0" smtClean="0">
                <a:solidFill>
                  <a:srgbClr val="C00000"/>
                </a:solidFill>
              </a:rPr>
            </a:br>
            <a:r>
              <a:rPr lang="pl-PL" sz="2400" dirty="0" smtClean="0">
                <a:solidFill>
                  <a:srgbClr val="C00000"/>
                </a:solidFill>
              </a:rPr>
              <a:t>*Szkła stołowego</a:t>
            </a:r>
            <a:br>
              <a:rPr lang="pl-PL" sz="2400" dirty="0" smtClean="0">
                <a:solidFill>
                  <a:srgbClr val="C00000"/>
                </a:solidFill>
              </a:rPr>
            </a:br>
            <a:r>
              <a:rPr lang="pl-PL" sz="2400" dirty="0" smtClean="0">
                <a:solidFill>
                  <a:srgbClr val="C00000"/>
                </a:solidFill>
              </a:rPr>
              <a:t>*Szkła żaroodpornego</a:t>
            </a:r>
            <a:br>
              <a:rPr lang="pl-PL" sz="2400" dirty="0" smtClean="0">
                <a:solidFill>
                  <a:srgbClr val="C00000"/>
                </a:solidFill>
              </a:rPr>
            </a:br>
            <a:r>
              <a:rPr lang="pl-PL" sz="2400" dirty="0" smtClean="0">
                <a:solidFill>
                  <a:srgbClr val="C00000"/>
                </a:solidFill>
              </a:rPr>
              <a:t>*Szkła okularowego</a:t>
            </a:r>
            <a:br>
              <a:rPr lang="pl-PL" sz="2400" dirty="0" smtClean="0">
                <a:solidFill>
                  <a:srgbClr val="C00000"/>
                </a:solidFill>
              </a:rPr>
            </a:br>
            <a:r>
              <a:rPr lang="pl-PL" sz="2400" dirty="0" smtClean="0">
                <a:solidFill>
                  <a:srgbClr val="C00000"/>
                </a:solidFill>
              </a:rPr>
              <a:t>*Szkła okiennego i zbrojonego</a:t>
            </a:r>
            <a:br>
              <a:rPr lang="pl-PL" sz="2400" dirty="0" smtClean="0">
                <a:solidFill>
                  <a:srgbClr val="C00000"/>
                </a:solidFill>
              </a:rPr>
            </a:br>
            <a:r>
              <a:rPr lang="pl-PL" sz="2400" dirty="0" smtClean="0">
                <a:solidFill>
                  <a:srgbClr val="C00000"/>
                </a:solidFill>
              </a:rPr>
              <a:t>*Szyb samochodowych </a:t>
            </a:r>
            <a:br>
              <a:rPr lang="pl-PL" sz="2400" dirty="0" smtClean="0">
                <a:solidFill>
                  <a:srgbClr val="C00000"/>
                </a:solidFill>
              </a:rPr>
            </a:br>
            <a:r>
              <a:rPr lang="pl-PL" sz="2400" dirty="0" smtClean="0">
                <a:solidFill>
                  <a:srgbClr val="C00000"/>
                </a:solidFill>
              </a:rPr>
              <a:t>*Lustra </a:t>
            </a:r>
            <a:br>
              <a:rPr lang="pl-PL" sz="2400" dirty="0" smtClean="0">
                <a:solidFill>
                  <a:srgbClr val="C00000"/>
                </a:solidFill>
              </a:rPr>
            </a:br>
            <a:r>
              <a:rPr lang="pl-PL" sz="2400" dirty="0" smtClean="0">
                <a:solidFill>
                  <a:srgbClr val="C00000"/>
                </a:solidFill>
              </a:rPr>
              <a:t>*Luksferów (pustaków szklanych)</a:t>
            </a:r>
            <a:br>
              <a:rPr lang="pl-PL" sz="2400" dirty="0" smtClean="0">
                <a:solidFill>
                  <a:srgbClr val="C00000"/>
                </a:solidFill>
              </a:rPr>
            </a:br>
            <a:r>
              <a:rPr lang="pl-PL" sz="2400" dirty="0" smtClean="0">
                <a:solidFill>
                  <a:srgbClr val="C00000"/>
                </a:solidFill>
              </a:rPr>
              <a:t>*Żarówek, lamp fluoroscencyjnych i </a:t>
            </a:r>
            <a:br>
              <a:rPr lang="pl-PL" sz="2400" dirty="0" smtClean="0">
                <a:solidFill>
                  <a:srgbClr val="C00000"/>
                </a:solidFill>
              </a:rPr>
            </a:br>
            <a:r>
              <a:rPr lang="pl-PL" sz="2400" dirty="0" smtClean="0">
                <a:solidFill>
                  <a:srgbClr val="C00000"/>
                </a:solidFill>
              </a:rPr>
              <a:t>  neonowych</a:t>
            </a:r>
            <a:br>
              <a:rPr lang="pl-PL" sz="2400" dirty="0" smtClean="0">
                <a:solidFill>
                  <a:srgbClr val="C00000"/>
                </a:solidFill>
              </a:rPr>
            </a:br>
            <a:r>
              <a:rPr lang="pl-PL" sz="2400" dirty="0" smtClean="0">
                <a:solidFill>
                  <a:srgbClr val="C00000"/>
                </a:solidFill>
              </a:rPr>
              <a:t>*Zniczy </a:t>
            </a:r>
            <a:r>
              <a:rPr lang="pl-PL" sz="3200" dirty="0" smtClean="0">
                <a:solidFill>
                  <a:srgbClr val="C00000"/>
                </a:solidFill>
              </a:rPr>
              <a:t/>
            </a:r>
            <a:br>
              <a:rPr lang="pl-PL" sz="3200" dirty="0" smtClean="0">
                <a:solidFill>
                  <a:srgbClr val="C00000"/>
                </a:solidFill>
              </a:rPr>
            </a:br>
            <a:r>
              <a:rPr lang="pl-PL" sz="3200" dirty="0">
                <a:solidFill>
                  <a:srgbClr val="C00000"/>
                </a:solidFill>
              </a:rPr>
              <a:t/>
            </a:r>
            <a:br>
              <a:rPr lang="pl-PL" sz="3200" dirty="0">
                <a:solidFill>
                  <a:srgbClr val="C00000"/>
                </a:solidFill>
              </a:rPr>
            </a:br>
            <a:endParaRPr lang="pl-PL" dirty="0"/>
          </a:p>
        </p:txBody>
      </p:sp>
      <p:pic>
        <p:nvPicPr>
          <p:cNvPr id="8" name="Symbol zastępczy obrazu 7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4206" t="2909" r="3613" b="2445"/>
          <a:stretch/>
        </p:blipFill>
        <p:spPr>
          <a:xfrm>
            <a:off x="7068457" y="457200"/>
            <a:ext cx="4630056" cy="644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914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22236" y="0"/>
            <a:ext cx="2788783" cy="576943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     Bioodpady </a:t>
            </a:r>
            <a:endParaRPr lang="pl-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6183" t="6513" r="5775" b="2622"/>
          <a:stretch/>
        </p:blipFill>
        <p:spPr>
          <a:xfrm>
            <a:off x="7228114" y="457200"/>
            <a:ext cx="4406536" cy="5987143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551543" y="576944"/>
            <a:ext cx="3730171" cy="6281056"/>
          </a:xfrm>
        </p:spPr>
        <p:txBody>
          <a:bodyPr>
            <a:normAutofit lnSpcReduction="10000"/>
          </a:bodyPr>
          <a:lstStyle/>
          <a:p>
            <a:r>
              <a:rPr lang="pl-PL" sz="3200" dirty="0">
                <a:solidFill>
                  <a:srgbClr val="0E840E"/>
                </a:solidFill>
              </a:rPr>
              <a:t>Wrzucamy</a:t>
            </a:r>
            <a:r>
              <a:rPr lang="pl-PL" sz="3200" dirty="0" smtClean="0">
                <a:solidFill>
                  <a:srgbClr val="0E840E"/>
                </a:solidFill>
              </a:rPr>
              <a:t>:</a:t>
            </a:r>
            <a:br>
              <a:rPr lang="pl-PL" sz="3200" dirty="0" smtClean="0">
                <a:solidFill>
                  <a:srgbClr val="0E840E"/>
                </a:solidFill>
              </a:rPr>
            </a:br>
            <a:r>
              <a:rPr lang="pl-PL" sz="2400" dirty="0" smtClean="0">
                <a:solidFill>
                  <a:srgbClr val="0E840E"/>
                </a:solidFill>
              </a:rPr>
              <a:t>*Ścięta trawa i liście</a:t>
            </a:r>
            <a:br>
              <a:rPr lang="pl-PL" sz="2400" dirty="0" smtClean="0">
                <a:solidFill>
                  <a:srgbClr val="0E840E"/>
                </a:solidFill>
              </a:rPr>
            </a:br>
            <a:r>
              <a:rPr lang="pl-PL" sz="2400" dirty="0" smtClean="0">
                <a:solidFill>
                  <a:srgbClr val="0E840E"/>
                </a:solidFill>
              </a:rPr>
              <a:t>*Drobne odpady ogrodowe: </a:t>
            </a:r>
            <a:br>
              <a:rPr lang="pl-PL" sz="2400" dirty="0" smtClean="0">
                <a:solidFill>
                  <a:srgbClr val="0E840E"/>
                </a:solidFill>
              </a:rPr>
            </a:br>
            <a:r>
              <a:rPr lang="pl-PL" sz="2400" dirty="0" smtClean="0">
                <a:solidFill>
                  <a:srgbClr val="0E840E"/>
                </a:solidFill>
              </a:rPr>
              <a:t>  połamane gałęzie drzew</a:t>
            </a:r>
            <a:br>
              <a:rPr lang="pl-PL" sz="2400" dirty="0" smtClean="0">
                <a:solidFill>
                  <a:srgbClr val="0E840E"/>
                </a:solidFill>
              </a:rPr>
            </a:br>
            <a:r>
              <a:rPr lang="pl-PL" sz="2400" dirty="0" smtClean="0">
                <a:solidFill>
                  <a:srgbClr val="0E840E"/>
                </a:solidFill>
              </a:rPr>
              <a:t>*Kwiaty doniczkowe</a:t>
            </a:r>
            <a:br>
              <a:rPr lang="pl-PL" sz="2400" dirty="0" smtClean="0">
                <a:solidFill>
                  <a:srgbClr val="0E840E"/>
                </a:solidFill>
              </a:rPr>
            </a:br>
            <a:r>
              <a:rPr lang="pl-PL" sz="2400" dirty="0" smtClean="0">
                <a:solidFill>
                  <a:srgbClr val="0E840E"/>
                </a:solidFill>
              </a:rPr>
              <a:t>*Obierki i resztki owoców </a:t>
            </a:r>
            <a:br>
              <a:rPr lang="pl-PL" sz="2400" dirty="0" smtClean="0">
                <a:solidFill>
                  <a:srgbClr val="0E840E"/>
                </a:solidFill>
              </a:rPr>
            </a:br>
            <a:r>
              <a:rPr lang="pl-PL" sz="2400" dirty="0" smtClean="0">
                <a:solidFill>
                  <a:srgbClr val="0E840E"/>
                </a:solidFill>
              </a:rPr>
              <a:t>  oraz warzyw</a:t>
            </a:r>
            <a:br>
              <a:rPr lang="pl-PL" sz="2400" dirty="0" smtClean="0">
                <a:solidFill>
                  <a:srgbClr val="0E840E"/>
                </a:solidFill>
              </a:rPr>
            </a:br>
            <a:r>
              <a:rPr lang="pl-PL" sz="2400" dirty="0" smtClean="0">
                <a:solidFill>
                  <a:srgbClr val="0E840E"/>
                </a:solidFill>
              </a:rPr>
              <a:t>*Fusy po kawie, herbacie</a:t>
            </a:r>
            <a:br>
              <a:rPr lang="pl-PL" sz="2400" dirty="0" smtClean="0">
                <a:solidFill>
                  <a:srgbClr val="0E840E"/>
                </a:solidFill>
              </a:rPr>
            </a:br>
            <a:r>
              <a:rPr lang="pl-PL" sz="2400" dirty="0" smtClean="0">
                <a:solidFill>
                  <a:srgbClr val="0E840E"/>
                </a:solidFill>
              </a:rPr>
              <a:t>*Łupiny orzechów</a:t>
            </a:r>
            <a:br>
              <a:rPr lang="pl-PL" sz="2400" dirty="0" smtClean="0">
                <a:solidFill>
                  <a:srgbClr val="0E840E"/>
                </a:solidFill>
              </a:rPr>
            </a:br>
            <a:r>
              <a:rPr lang="pl-PL" sz="2400" dirty="0" smtClean="0">
                <a:solidFill>
                  <a:srgbClr val="0E840E"/>
                </a:solidFill>
              </a:rPr>
              <a:t>*Resztki jedzenia pochodzenia roślinnego</a:t>
            </a:r>
            <a:r>
              <a:rPr lang="pl-PL" sz="3200" dirty="0">
                <a:solidFill>
                  <a:srgbClr val="C00000"/>
                </a:solidFill>
              </a:rPr>
              <a:t/>
            </a:r>
            <a:br>
              <a:rPr lang="pl-PL" sz="3200" dirty="0">
                <a:solidFill>
                  <a:srgbClr val="C00000"/>
                </a:solidFill>
              </a:rPr>
            </a:br>
            <a:r>
              <a:rPr lang="pl-PL" sz="3200" dirty="0">
                <a:solidFill>
                  <a:srgbClr val="C00000"/>
                </a:solidFill>
              </a:rPr>
              <a:t>Nie </a:t>
            </a:r>
            <a:r>
              <a:rPr lang="pl-PL" sz="3200" dirty="0" smtClean="0">
                <a:solidFill>
                  <a:srgbClr val="C00000"/>
                </a:solidFill>
              </a:rPr>
              <a:t>wrzucamy:</a:t>
            </a:r>
            <a:br>
              <a:rPr lang="pl-PL" sz="3200" dirty="0" smtClean="0">
                <a:solidFill>
                  <a:srgbClr val="C00000"/>
                </a:solidFill>
              </a:rPr>
            </a:br>
            <a:r>
              <a:rPr lang="pl-PL" sz="2400" dirty="0" smtClean="0">
                <a:solidFill>
                  <a:srgbClr val="C00000"/>
                </a:solidFill>
              </a:rPr>
              <a:t>*Resztek mięsa i kości</a:t>
            </a:r>
            <a:br>
              <a:rPr lang="pl-PL" sz="2400" dirty="0" smtClean="0">
                <a:solidFill>
                  <a:srgbClr val="C00000"/>
                </a:solidFill>
              </a:rPr>
            </a:br>
            <a:r>
              <a:rPr lang="pl-PL" sz="2400" dirty="0" smtClean="0">
                <a:solidFill>
                  <a:srgbClr val="C00000"/>
                </a:solidFill>
              </a:rPr>
              <a:t>*Odchodów zwierzęcych</a:t>
            </a:r>
            <a:br>
              <a:rPr lang="pl-PL" sz="2400" dirty="0" smtClean="0">
                <a:solidFill>
                  <a:srgbClr val="C00000"/>
                </a:solidFill>
              </a:rPr>
            </a:br>
            <a:r>
              <a:rPr lang="pl-PL" sz="2400" dirty="0" smtClean="0">
                <a:solidFill>
                  <a:srgbClr val="C00000"/>
                </a:solidFill>
              </a:rPr>
              <a:t>*Piasku i sorbetów dla </a:t>
            </a:r>
            <a:br>
              <a:rPr lang="pl-PL" sz="2400" dirty="0" smtClean="0">
                <a:solidFill>
                  <a:srgbClr val="C00000"/>
                </a:solidFill>
              </a:rPr>
            </a:br>
            <a:r>
              <a:rPr lang="pl-PL" sz="2400" dirty="0" smtClean="0">
                <a:solidFill>
                  <a:srgbClr val="C00000"/>
                </a:solidFill>
              </a:rPr>
              <a:t>  kotów</a:t>
            </a:r>
            <a:br>
              <a:rPr lang="pl-PL" sz="2400" dirty="0" smtClean="0">
                <a:solidFill>
                  <a:srgbClr val="C00000"/>
                </a:solidFill>
              </a:rPr>
            </a:br>
            <a:r>
              <a:rPr lang="pl-PL" sz="2400" dirty="0" smtClean="0">
                <a:solidFill>
                  <a:srgbClr val="C00000"/>
                </a:solidFill>
              </a:rPr>
              <a:t>*Zanieczyszczonych trocin </a:t>
            </a:r>
            <a:br>
              <a:rPr lang="pl-PL" sz="2400" dirty="0" smtClean="0">
                <a:solidFill>
                  <a:srgbClr val="C00000"/>
                </a:solidFill>
              </a:rPr>
            </a:br>
            <a:r>
              <a:rPr lang="pl-PL" sz="2400" dirty="0" smtClean="0">
                <a:solidFill>
                  <a:srgbClr val="C00000"/>
                </a:solidFill>
              </a:rPr>
              <a:t>  po zwierzętach</a:t>
            </a:r>
            <a:br>
              <a:rPr lang="pl-PL" sz="2400" dirty="0" smtClean="0">
                <a:solidFill>
                  <a:srgbClr val="C00000"/>
                </a:solidFill>
              </a:rPr>
            </a:br>
            <a:r>
              <a:rPr lang="pl-PL" sz="2400" dirty="0" smtClean="0">
                <a:solidFill>
                  <a:srgbClr val="C00000"/>
                </a:solidFill>
              </a:rPr>
              <a:t>*Popiołu z pieca</a:t>
            </a:r>
            <a:br>
              <a:rPr lang="pl-PL" sz="2400" dirty="0" smtClean="0">
                <a:solidFill>
                  <a:srgbClr val="C00000"/>
                </a:solidFill>
              </a:rPr>
            </a:br>
            <a:r>
              <a:rPr lang="pl-PL" sz="2400" dirty="0" smtClean="0">
                <a:solidFill>
                  <a:srgbClr val="C00000"/>
                </a:solidFill>
              </a:rPr>
              <a:t>*Papierosów i niedopałków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75517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69798" y="13302"/>
            <a:ext cx="3790269" cy="693057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pl-PL" dirty="0" smtClean="0"/>
              <a:t>   Odpady zmieszane</a:t>
            </a:r>
            <a:endParaRPr lang="pl-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7031" t="9823" r="9019" b="3606"/>
          <a:stretch/>
        </p:blipFill>
        <p:spPr>
          <a:xfrm>
            <a:off x="7576457" y="199569"/>
            <a:ext cx="4615543" cy="6429828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35467" y="706359"/>
            <a:ext cx="6899124" cy="6151641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0E840E"/>
                </a:solidFill>
              </a:rPr>
              <a:t>Wrzucamy</a:t>
            </a:r>
            <a:r>
              <a:rPr lang="pl-PL" sz="3200" dirty="0" smtClean="0">
                <a:solidFill>
                  <a:srgbClr val="0E840E"/>
                </a:solidFill>
              </a:rPr>
              <a:t>:</a:t>
            </a:r>
            <a:br>
              <a:rPr lang="pl-PL" sz="3200" dirty="0" smtClean="0">
                <a:solidFill>
                  <a:srgbClr val="0E840E"/>
                </a:solidFill>
              </a:rPr>
            </a:br>
            <a:r>
              <a:rPr lang="pl-PL" sz="2400" dirty="0" smtClean="0">
                <a:solidFill>
                  <a:srgbClr val="0E840E"/>
                </a:solidFill>
              </a:rPr>
              <a:t>*Odpady, które nie nadają się do segregacji</a:t>
            </a:r>
            <a:br>
              <a:rPr lang="pl-PL" sz="2400" dirty="0" smtClean="0">
                <a:solidFill>
                  <a:srgbClr val="0E840E"/>
                </a:solidFill>
              </a:rPr>
            </a:br>
            <a:r>
              <a:rPr lang="pl-PL" sz="2400" dirty="0" smtClean="0">
                <a:solidFill>
                  <a:srgbClr val="0E840E"/>
                </a:solidFill>
              </a:rPr>
              <a:t>*Odpady higieniczne (zużyte pieluszki jednorazowe, </a:t>
            </a:r>
            <a:br>
              <a:rPr lang="pl-PL" sz="2400" dirty="0" smtClean="0">
                <a:solidFill>
                  <a:srgbClr val="0E840E"/>
                </a:solidFill>
              </a:rPr>
            </a:br>
            <a:r>
              <a:rPr lang="pl-PL" sz="2400" dirty="0" smtClean="0">
                <a:solidFill>
                  <a:srgbClr val="0E840E"/>
                </a:solidFill>
              </a:rPr>
              <a:t>  podpaski, tampony)</a:t>
            </a:r>
            <a:br>
              <a:rPr lang="pl-PL" sz="2400" dirty="0" smtClean="0">
                <a:solidFill>
                  <a:srgbClr val="0E840E"/>
                </a:solidFill>
              </a:rPr>
            </a:br>
            <a:r>
              <a:rPr lang="pl-PL" sz="2400" dirty="0" smtClean="0">
                <a:solidFill>
                  <a:srgbClr val="0E840E"/>
                </a:solidFill>
              </a:rPr>
              <a:t>*Zużyte ręczniki papierowe i </a:t>
            </a:r>
            <a:br>
              <a:rPr lang="pl-PL" sz="2400" dirty="0" smtClean="0">
                <a:solidFill>
                  <a:srgbClr val="0E840E"/>
                </a:solidFill>
              </a:rPr>
            </a:br>
            <a:r>
              <a:rPr lang="pl-PL" sz="2400" dirty="0" smtClean="0">
                <a:solidFill>
                  <a:srgbClr val="0E840E"/>
                </a:solidFill>
              </a:rPr>
              <a:t>  chusteczki higieniczne</a:t>
            </a:r>
            <a:br>
              <a:rPr lang="pl-PL" sz="2400" dirty="0" smtClean="0">
                <a:solidFill>
                  <a:srgbClr val="0E840E"/>
                </a:solidFill>
              </a:rPr>
            </a:br>
            <a:r>
              <a:rPr lang="pl-PL" sz="2400" dirty="0" smtClean="0">
                <a:solidFill>
                  <a:srgbClr val="0E840E"/>
                </a:solidFill>
              </a:rPr>
              <a:t>*Paragony   *Resztki wędlin, mięs i kości</a:t>
            </a:r>
            <a:br>
              <a:rPr lang="pl-PL" sz="2400" dirty="0" smtClean="0">
                <a:solidFill>
                  <a:srgbClr val="0E840E"/>
                </a:solidFill>
              </a:rPr>
            </a:br>
            <a:r>
              <a:rPr lang="pl-PL" sz="2400" dirty="0" smtClean="0">
                <a:solidFill>
                  <a:srgbClr val="0E840E"/>
                </a:solidFill>
              </a:rPr>
              <a:t>*Ryby i owoce morza   *Odchody zwierzęce   *Popiół</a:t>
            </a:r>
            <a:r>
              <a:rPr lang="pl-PL" sz="3200" dirty="0">
                <a:solidFill>
                  <a:srgbClr val="C00000"/>
                </a:solidFill>
              </a:rPr>
              <a:t/>
            </a:r>
            <a:br>
              <a:rPr lang="pl-PL" sz="3200" dirty="0">
                <a:solidFill>
                  <a:srgbClr val="C00000"/>
                </a:solidFill>
              </a:rPr>
            </a:br>
            <a:r>
              <a:rPr lang="pl-PL" sz="3200" dirty="0">
                <a:solidFill>
                  <a:srgbClr val="C00000"/>
                </a:solidFill>
              </a:rPr>
              <a:t>Nie wrzucamy</a:t>
            </a:r>
            <a:r>
              <a:rPr lang="pl-PL" sz="3200" dirty="0" smtClean="0">
                <a:solidFill>
                  <a:srgbClr val="C00000"/>
                </a:solidFill>
              </a:rPr>
              <a:t>:</a:t>
            </a:r>
            <a:br>
              <a:rPr lang="pl-PL" sz="3200" dirty="0" smtClean="0">
                <a:solidFill>
                  <a:srgbClr val="C00000"/>
                </a:solidFill>
              </a:rPr>
            </a:br>
            <a:r>
              <a:rPr lang="pl-PL" sz="2400" dirty="0" smtClean="0">
                <a:solidFill>
                  <a:srgbClr val="C00000"/>
                </a:solidFill>
              </a:rPr>
              <a:t>*Odpadów wielkogabarytowych</a:t>
            </a:r>
            <a:br>
              <a:rPr lang="pl-PL" sz="2400" dirty="0" smtClean="0">
                <a:solidFill>
                  <a:srgbClr val="C00000"/>
                </a:solidFill>
              </a:rPr>
            </a:br>
            <a:r>
              <a:rPr lang="pl-PL" sz="2400" dirty="0" smtClean="0">
                <a:solidFill>
                  <a:srgbClr val="C00000"/>
                </a:solidFill>
              </a:rPr>
              <a:t>*Zużytego sprzętu elektrycznego i elektronicznego</a:t>
            </a:r>
            <a:br>
              <a:rPr lang="pl-PL" sz="2400" dirty="0" smtClean="0">
                <a:solidFill>
                  <a:srgbClr val="C00000"/>
                </a:solidFill>
              </a:rPr>
            </a:br>
            <a:r>
              <a:rPr lang="pl-PL" sz="2400" dirty="0" smtClean="0">
                <a:solidFill>
                  <a:srgbClr val="C00000"/>
                </a:solidFill>
              </a:rPr>
              <a:t>*Żarówek   *Gruzu   *Baterii </a:t>
            </a:r>
            <a:br>
              <a:rPr lang="pl-PL" sz="2400" dirty="0" smtClean="0">
                <a:solidFill>
                  <a:srgbClr val="C00000"/>
                </a:solidFill>
              </a:rPr>
            </a:br>
            <a:r>
              <a:rPr lang="pl-PL" sz="2400" dirty="0" smtClean="0">
                <a:solidFill>
                  <a:srgbClr val="C00000"/>
                </a:solidFill>
              </a:rPr>
              <a:t>*Przeterminowanych lekarstw</a:t>
            </a:r>
            <a:br>
              <a:rPr lang="pl-PL" sz="2400" dirty="0" smtClean="0">
                <a:solidFill>
                  <a:srgbClr val="C00000"/>
                </a:solidFill>
              </a:rPr>
            </a:br>
            <a:r>
              <a:rPr lang="pl-PL" sz="2400" dirty="0" smtClean="0">
                <a:solidFill>
                  <a:srgbClr val="C00000"/>
                </a:solidFill>
              </a:rPr>
              <a:t>*Butelek szklanych </a:t>
            </a:r>
            <a:br>
              <a:rPr lang="pl-PL" sz="2400" dirty="0" smtClean="0">
                <a:solidFill>
                  <a:srgbClr val="C00000"/>
                </a:solidFill>
              </a:rPr>
            </a:br>
            <a:r>
              <a:rPr lang="pl-PL" sz="2400" dirty="0" smtClean="0">
                <a:solidFill>
                  <a:srgbClr val="C00000"/>
                </a:solidFill>
              </a:rPr>
              <a:t>*Butelek z tworzyw sztucznych</a:t>
            </a:r>
            <a:br>
              <a:rPr lang="pl-PL" sz="2400" dirty="0" smtClean="0">
                <a:solidFill>
                  <a:srgbClr val="C00000"/>
                </a:solidFill>
              </a:rPr>
            </a:br>
            <a:r>
              <a:rPr lang="pl-PL" sz="2400" dirty="0" smtClean="0">
                <a:solidFill>
                  <a:srgbClr val="C00000"/>
                </a:solidFill>
              </a:rPr>
              <a:t>*Puszek aluminiowych   *Makulatury</a:t>
            </a:r>
            <a:br>
              <a:rPr lang="pl-PL" sz="2400" dirty="0" smtClean="0">
                <a:solidFill>
                  <a:srgbClr val="C00000"/>
                </a:solidFill>
              </a:rPr>
            </a:br>
            <a:r>
              <a:rPr lang="pl-PL" sz="2400" dirty="0" smtClean="0">
                <a:solidFill>
                  <a:srgbClr val="C00000"/>
                </a:solidFill>
              </a:rPr>
              <a:t>*Odpadów kuchennych i zielonych 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36443395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30</Words>
  <Application>Microsoft Office PowerPoint</Application>
  <PresentationFormat>Panoramiczny</PresentationFormat>
  <Paragraphs>11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Motyw pakietu Office</vt:lpstr>
      <vt:lpstr>SEGREGACJA ODPADÓW </vt:lpstr>
      <vt:lpstr>Odpady metali i tworzyw sztucznych </vt:lpstr>
      <vt:lpstr>    Odpady z papieru </vt:lpstr>
      <vt:lpstr>     Odpady ze szkła</vt:lpstr>
      <vt:lpstr>     Bioodpady </vt:lpstr>
      <vt:lpstr>   Odpady zmieszane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SEGREGACJA ODPADÓW</dc:title>
  <dc:creator>Uczeń</dc:creator>
  <cp:lastModifiedBy>Uczeń</cp:lastModifiedBy>
  <cp:revision>14</cp:revision>
  <dcterms:created xsi:type="dcterms:W3CDTF">2020-12-11T07:44:19Z</dcterms:created>
  <dcterms:modified xsi:type="dcterms:W3CDTF">2020-12-11T09:44:16Z</dcterms:modified>
</cp:coreProperties>
</file>