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FE702-A678-AF40-FBA5-55A8530C0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B5CC72A-C1F3-D80A-08B8-7FB95907A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D4F03B-83AE-BA92-50BB-5E94CFEB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0B72E9-70A5-D213-48AF-F34B0A53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1ED2A5-F2B9-18BA-B644-AF9A39AC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56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619CC0-7A35-8F00-D01E-71201A87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6EBDAA-BEE0-1A22-85C1-100D4C499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36CF88-DB1E-156B-21D7-4F30CA60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EC4108-872C-F80D-C803-37F5B74B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6166BE-3472-2E1D-D07F-5C5DF9A9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20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DC7B3B8-9F8D-8B7F-F45A-D97868E18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45FA0E-26B4-955B-8EBC-41CCB5B03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FC58B2-0C90-51FD-F4F0-ACB7CB13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01B278-37D0-FFD2-22C8-FE36493E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A049D2-4A84-1C00-4402-717598DB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7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362815-88A8-F05B-8EAE-BCA3A3C9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611825-4478-8503-6E5C-F42072201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8A9C0F-52DA-4EFF-225C-E9420AEF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D4C535-8CE2-7C51-4654-255C4BDC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72119C-1BCD-F2F1-CD32-6521673B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66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C3309-46B8-DDB1-9991-F59A4559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413D14-966C-1131-6C81-29BABD25E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4937CF-6A9C-64D7-DAFE-D837CD4A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E36EDE-6C30-B921-A238-95D1A8C1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83C03E-BC0F-7682-D250-899B2233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0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11F6C-8E8C-7AA9-3E62-37D4E011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08FC0B-3B49-8D8A-C144-7C90E4722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053B2FA-BA8F-3BCD-7532-D074A39F0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71CE00-9AFD-CCF6-2D11-FAF265C2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0861F4-1356-CD99-4566-A1C10A61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8D7271-535E-659B-5059-60C8D665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90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10AEB-688C-D616-8B86-F55B60A2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89B21-8E18-1FD9-3E8D-7B7F86713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975865-2F27-861D-A033-F649F94D3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CAC9EEF-6B41-2618-6133-ADBA90AF8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3B9735C-3061-B450-5AA7-C3FE0EEE9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2ACA438-F7BC-6A85-DAF9-E4279E55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2D71AB2-9C54-F233-8562-D422510D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D1C3911-28A0-70BC-2B02-202E47F9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79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A3FE27-2DB2-0D97-1264-9313B840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B5390FA-AD75-A467-1669-B2574941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6F40127-37D7-BD61-D9EA-6DB43E7F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C4A728-10D2-84E1-5E9F-5B2EAE87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83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A6DDCF-3536-8AF7-6463-B80D958C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015B2E7-FB67-DAB9-096E-1877551A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038C11-FEB8-6CDE-AD8F-AF444114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28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E6532B-0FC0-7A69-0348-CA5DF0C9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052D6A-8F19-D14C-1782-AF4B6F26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2D5BE3-6C3E-BA60-B595-2ADBD1DB9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BC4947-6C36-7F92-F9F3-E371A97E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36739C-439C-91EE-B07E-9456378F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8E3B88-A7DE-76DC-782A-C8E77486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66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9A6566-28E7-7FDA-F929-276F73E9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94B60E1-4C31-DDF8-A058-8F3000A48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60EB73-AAC6-D223-3BFB-897131156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9711722-19F9-9C92-121D-BF291EB4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5B4D03-77FA-AF7B-F123-7E195B0D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F7A2FC-6E08-6AA9-C03A-06A7504B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79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DC62DFF-C180-F662-F4A0-B55EB041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A93E36-9E95-6F79-8A00-364AA37CF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28B0E0-D3FA-061C-50C5-5356F1AD5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5C694-0548-4BA3-9608-F751FF8E2A60}" type="datetimeFigureOut">
              <a:rPr lang="pl-PL" smtClean="0"/>
              <a:t>17.08.2022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09396B-F326-09C1-25C8-57A84DB75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5EA23C-615A-AC38-B1CF-1597667BD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B16F-D26A-4993-A10B-516461E8E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2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C647C99D-6C6F-1317-D5C6-CE6DFBF15B23}"/>
              </a:ext>
            </a:extLst>
          </p:cNvPr>
          <p:cNvGrpSpPr/>
          <p:nvPr/>
        </p:nvGrpSpPr>
        <p:grpSpPr>
          <a:xfrm>
            <a:off x="5579165" y="0"/>
            <a:ext cx="6612835" cy="6655490"/>
            <a:chOff x="0" y="0"/>
            <a:chExt cx="7562850" cy="7934325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4B611934-A4E0-51BE-666D-F2632477339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1052" y="0"/>
              <a:ext cx="4021797" cy="7934054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091949A-98F4-D2B2-0C9B-8DA90F726BDA}"/>
                </a:ext>
              </a:extLst>
            </p:cNvPr>
            <p:cNvSpPr/>
            <p:nvPr/>
          </p:nvSpPr>
          <p:spPr>
            <a:xfrm>
              <a:off x="0" y="6094332"/>
              <a:ext cx="7138034" cy="1201420"/>
            </a:xfrm>
            <a:custGeom>
              <a:avLst/>
              <a:gdLst/>
              <a:ahLst/>
              <a:cxnLst/>
              <a:rect l="l" t="t" r="r" b="b"/>
              <a:pathLst>
                <a:path w="7138034" h="1201420">
                  <a:moveTo>
                    <a:pt x="6954406" y="1201157"/>
                  </a:moveTo>
                  <a:lnTo>
                    <a:pt x="0" y="1201157"/>
                  </a:lnTo>
                  <a:lnTo>
                    <a:pt x="0" y="0"/>
                  </a:lnTo>
                  <a:lnTo>
                    <a:pt x="6954406" y="0"/>
                  </a:lnTo>
                  <a:lnTo>
                    <a:pt x="7003048" y="6545"/>
                  </a:lnTo>
                  <a:lnTo>
                    <a:pt x="7046806" y="25005"/>
                  </a:lnTo>
                  <a:lnTo>
                    <a:pt x="7083915" y="53621"/>
                  </a:lnTo>
                  <a:lnTo>
                    <a:pt x="7112608" y="90629"/>
                  </a:lnTo>
                  <a:lnTo>
                    <a:pt x="7131119" y="134268"/>
                  </a:lnTo>
                  <a:lnTo>
                    <a:pt x="7137682" y="182778"/>
                  </a:lnTo>
                  <a:lnTo>
                    <a:pt x="7137682" y="1018379"/>
                  </a:lnTo>
                  <a:lnTo>
                    <a:pt x="7131119" y="1066888"/>
                  </a:lnTo>
                  <a:lnTo>
                    <a:pt x="7112608" y="1110528"/>
                  </a:lnTo>
                  <a:lnTo>
                    <a:pt x="7083915" y="1147536"/>
                  </a:lnTo>
                  <a:lnTo>
                    <a:pt x="7046806" y="1176151"/>
                  </a:lnTo>
                  <a:lnTo>
                    <a:pt x="7003048" y="1194612"/>
                  </a:lnTo>
                  <a:lnTo>
                    <a:pt x="6954406" y="1201157"/>
                  </a:lnTo>
                  <a:close/>
                </a:path>
              </a:pathLst>
            </a:custGeom>
            <a:solidFill>
              <a:srgbClr val="04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CFBB5905-118B-1B3C-AF32-E68BC76112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39" y="6784847"/>
              <a:ext cx="5562599" cy="429767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7D0ACB6E-CE5E-4DC5-4E1E-DB3F5812CB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767" y="6175247"/>
              <a:ext cx="6476999" cy="719327"/>
            </a:xfrm>
            <a:prstGeom prst="rect">
              <a:avLst/>
            </a:prstGeom>
          </p:spPr>
        </p:pic>
      </p:grpSp>
      <p:pic>
        <p:nvPicPr>
          <p:cNvPr id="9" name="object 8">
            <a:extLst>
              <a:ext uri="{FF2B5EF4-FFF2-40B4-BE49-F238E27FC236}">
                <a16:creationId xmlns:a16="http://schemas.microsoft.com/office/drawing/2014/main" id="{5648D362-209A-CAD7-7114-90B814C14FC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1053" y="995173"/>
            <a:ext cx="2488112" cy="1286954"/>
          </a:xfrm>
          <a:prstGeom prst="rect">
            <a:avLst/>
          </a:prstGeom>
        </p:spPr>
      </p:pic>
      <p:sp>
        <p:nvSpPr>
          <p:cNvPr id="12" name="object 9">
            <a:extLst>
              <a:ext uri="{FF2B5EF4-FFF2-40B4-BE49-F238E27FC236}">
                <a16:creationId xmlns:a16="http://schemas.microsoft.com/office/drawing/2014/main" id="{3FE622A4-D2C9-E2D6-C24A-228C0DE22C85}"/>
              </a:ext>
            </a:extLst>
          </p:cNvPr>
          <p:cNvSpPr txBox="1">
            <a:spLocks/>
          </p:cNvSpPr>
          <p:nvPr/>
        </p:nvSpPr>
        <p:spPr>
          <a:xfrm>
            <a:off x="1990938" y="3115292"/>
            <a:ext cx="4688342" cy="904798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>
            <a:lvl1pPr>
              <a:defRPr sz="3400" b="1" i="0">
                <a:solidFill>
                  <a:srgbClr val="042A6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1" marR="0" lvl="0" indent="0" algn="ctr" defTabSz="91440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50" b="0" i="0" u="none" strike="noStrike" kern="0" cap="none" spc="26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M</a:t>
            </a:r>
            <a:r>
              <a:rPr kumimoji="0" lang="pl-PL" sz="2450" b="0" i="0" u="none" strike="noStrike" kern="0" cap="none" spc="7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AŁ</a:t>
            </a:r>
            <a:r>
              <a:rPr kumimoji="0" lang="pl-PL" sz="2450" b="0" i="0" u="none" strike="noStrike" kern="0" cap="none" spc="8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E</a:t>
            </a:r>
            <a:r>
              <a:rPr kumimoji="0" lang="pl-PL" sz="2450" b="0" i="0" u="none" strike="noStrike" kern="0" cap="none" spc="-22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 </a:t>
            </a:r>
            <a:r>
              <a:rPr kumimoji="0" lang="pl-PL" sz="2450" b="0" i="0" u="none" strike="noStrike" kern="0" cap="none" spc="-9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Z</a:t>
            </a:r>
            <a:r>
              <a:rPr kumimoji="0" lang="pl-PL" sz="2450" b="0" i="0" u="none" strike="noStrike" kern="0" cap="none" spc="7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Ą</a:t>
            </a:r>
            <a:r>
              <a:rPr kumimoji="0" lang="pl-PL" sz="2450" b="0" i="0" u="none" strike="noStrike" kern="0" cap="none" spc="16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B</a:t>
            </a:r>
            <a:r>
              <a:rPr kumimoji="0" lang="pl-PL" sz="2450" b="0" i="0" u="none" strike="noStrike" kern="0" cap="none" spc="3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K</a:t>
            </a:r>
            <a:r>
              <a:rPr kumimoji="0" lang="pl-PL" sz="2450" b="0" i="0" u="none" strike="noStrike" kern="0" cap="none" spc="-29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I</a:t>
            </a:r>
            <a:endParaRPr kumimoji="0" lang="pl-PL" sz="2450" b="1" i="0" u="none" strike="noStrike" kern="0" cap="none" spc="0" normalizeH="0" baseline="0" noProof="0" dirty="0">
              <a:ln>
                <a:noFill/>
              </a:ln>
              <a:solidFill>
                <a:srgbClr val="042A60"/>
              </a:solidFill>
              <a:effectLst/>
              <a:uLnTx/>
              <a:uFillTx/>
              <a:latin typeface="Verdana"/>
              <a:ea typeface="+mj-ea"/>
            </a:endParaRPr>
          </a:p>
          <a:p>
            <a:pPr marL="20321" marR="5080" lvl="0" indent="0" algn="ctr" defTabSz="914400" eaLnBrk="1" fontAlgn="auto" latinLnBrk="0" hangingPunct="1">
              <a:lnSpc>
                <a:spcPts val="39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-2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DUŻE </a:t>
            </a:r>
            <a:r>
              <a:rPr kumimoji="0" lang="pl-PL" sz="2800" b="1" i="0" u="none" strike="noStrike" kern="0" cap="none" spc="-1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 </a:t>
            </a:r>
            <a:r>
              <a:rPr kumimoji="0" lang="pl-PL" sz="2800" b="1" i="0" u="none" strike="noStrike" kern="0" cap="none" spc="-4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Z</a:t>
            </a:r>
            <a:r>
              <a:rPr kumimoji="0" lang="pl-PL" sz="2800" b="1" i="0" u="none" strike="noStrike" kern="0" cap="none" spc="-8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N</a:t>
            </a:r>
            <a:r>
              <a:rPr kumimoji="0" lang="pl-PL" sz="2800" b="1" i="0" u="none" strike="noStrike" kern="0" cap="none" spc="-1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A</a:t>
            </a:r>
            <a:r>
              <a:rPr kumimoji="0" lang="pl-PL" sz="2800" b="1" i="0" u="none" strike="noStrike" kern="0" cap="none" spc="4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C</a:t>
            </a:r>
            <a:r>
              <a:rPr kumimoji="0" lang="pl-PL" sz="2800" b="1" i="0" u="none" strike="noStrike" kern="0" cap="none" spc="-4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Z</a:t>
            </a:r>
            <a:r>
              <a:rPr kumimoji="0" lang="pl-PL" sz="2800" b="1" i="0" u="none" strike="noStrike" kern="0" cap="none" spc="-1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E</a:t>
            </a:r>
            <a:r>
              <a:rPr kumimoji="0" lang="pl-PL" sz="2800" b="1" i="0" u="none" strike="noStrike" kern="0" cap="none" spc="-8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N</a:t>
            </a:r>
            <a:r>
              <a:rPr kumimoji="0" lang="pl-PL" sz="2800" b="1" i="0" u="none" strike="noStrike" kern="0" cap="none" spc="-60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I</a:t>
            </a:r>
            <a:r>
              <a:rPr kumimoji="0" lang="pl-PL" sz="2800" b="1" i="0" u="none" strike="noStrike" kern="0" cap="none" spc="-1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E</a:t>
            </a:r>
            <a:r>
              <a:rPr kumimoji="0" lang="pl-PL" sz="2800" b="1" i="0" u="none" strike="noStrike" kern="0" cap="none" spc="-31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!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42A60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C896AEA-6EBC-BCA7-2332-E2D8E5851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39" y="6468278"/>
            <a:ext cx="919078" cy="373969"/>
          </a:xfrm>
          <a:prstGeom prst="rect">
            <a:avLst/>
          </a:prstGeom>
        </p:spPr>
      </p:pic>
      <p:sp>
        <p:nvSpPr>
          <p:cNvPr id="14" name="object 11">
            <a:extLst>
              <a:ext uri="{FF2B5EF4-FFF2-40B4-BE49-F238E27FC236}">
                <a16:creationId xmlns:a16="http://schemas.microsoft.com/office/drawing/2014/main" id="{D8F59206-3019-D37B-D8BC-F349DA8A1638}"/>
              </a:ext>
            </a:extLst>
          </p:cNvPr>
          <p:cNvSpPr txBox="1"/>
          <p:nvPr/>
        </p:nvSpPr>
        <p:spPr>
          <a:xfrm>
            <a:off x="1137175" y="6641676"/>
            <a:ext cx="11084209" cy="181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 marR="5080">
              <a:lnSpc>
                <a:spcPct val="116700"/>
              </a:lnSpc>
              <a:spcBef>
                <a:spcPts val="95"/>
              </a:spcBef>
            </a:pP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Oferta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dotyczy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35" dirty="0">
                <a:solidFill>
                  <a:srgbClr val="666666"/>
                </a:solidFill>
                <a:latin typeface="Verdana"/>
                <a:cs typeface="Verdana"/>
              </a:rPr>
              <a:t>pomocy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7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15" dirty="0">
                <a:solidFill>
                  <a:srgbClr val="666666"/>
                </a:solidFill>
                <a:latin typeface="Verdana"/>
                <a:cs typeface="Verdana"/>
              </a:rPr>
              <a:t>prawidłowej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realizacji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przez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25" dirty="0">
                <a:solidFill>
                  <a:srgbClr val="666666"/>
                </a:solidFill>
                <a:latin typeface="Verdana"/>
                <a:cs typeface="Verdana"/>
              </a:rPr>
              <a:t>placówki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oświatowe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ustawy </a:t>
            </a:r>
            <a:r>
              <a:rPr sz="1050" spc="-35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25" dirty="0">
                <a:solidFill>
                  <a:srgbClr val="666666"/>
                </a:solidFill>
                <a:latin typeface="Verdana"/>
                <a:cs typeface="Verdana"/>
              </a:rPr>
              <a:t>dnia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80" dirty="0">
                <a:solidFill>
                  <a:srgbClr val="666666"/>
                </a:solidFill>
                <a:latin typeface="Verdana"/>
                <a:cs typeface="Verdana"/>
              </a:rPr>
              <a:t>12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15" dirty="0">
                <a:solidFill>
                  <a:srgbClr val="666666"/>
                </a:solidFill>
                <a:latin typeface="Verdana"/>
                <a:cs typeface="Verdana"/>
              </a:rPr>
              <a:t>kwietnia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2019 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r.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30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25" dirty="0">
                <a:solidFill>
                  <a:srgbClr val="666666"/>
                </a:solidFill>
                <a:latin typeface="Verdana"/>
                <a:cs typeface="Verdana"/>
              </a:rPr>
              <a:t>opiece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15" dirty="0">
                <a:solidFill>
                  <a:srgbClr val="666666"/>
                </a:solidFill>
                <a:latin typeface="Verdana"/>
                <a:cs typeface="Verdana"/>
              </a:rPr>
              <a:t>zdrowotnej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35" dirty="0">
                <a:solidFill>
                  <a:srgbClr val="666666"/>
                </a:solidFill>
                <a:latin typeface="Verdana"/>
                <a:cs typeface="Verdana"/>
              </a:rPr>
              <a:t>nad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25" dirty="0">
                <a:solidFill>
                  <a:srgbClr val="666666"/>
                </a:solidFill>
                <a:latin typeface="Verdana"/>
                <a:cs typeface="Verdana"/>
              </a:rPr>
              <a:t>uczniami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666666"/>
                </a:solidFill>
                <a:latin typeface="Verdana"/>
                <a:cs typeface="Verdana"/>
              </a:rPr>
              <a:t>(Dz.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666666"/>
                </a:solidFill>
                <a:latin typeface="Verdana"/>
                <a:cs typeface="Verdana"/>
              </a:rPr>
              <a:t>U.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2019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666666"/>
                </a:solidFill>
                <a:latin typeface="Verdana"/>
                <a:cs typeface="Verdana"/>
              </a:rPr>
              <a:t>poz.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666666"/>
                </a:solidFill>
                <a:latin typeface="Verdana"/>
                <a:cs typeface="Verdana"/>
              </a:rPr>
              <a:t>1078).</a:t>
            </a:r>
            <a:endParaRPr sz="10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3180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3530F-0259-1603-0001-04AA1F9E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752785"/>
            <a:ext cx="10807148" cy="1325563"/>
          </a:xfrm>
        </p:spPr>
        <p:txBody>
          <a:bodyPr>
            <a:noAutofit/>
          </a:bodyPr>
          <a:lstStyle/>
          <a:p>
            <a:r>
              <a:rPr lang="pl-PL" sz="32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Instrukcja organizacji/przebiegu przeglądów stomatologicznych w szkole</a:t>
            </a:r>
            <a:endParaRPr lang="pl-PL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ED2003-8760-F2DC-D61F-C001D406A48D}"/>
              </a:ext>
            </a:extLst>
          </p:cNvPr>
          <p:cNvSpPr txBox="1"/>
          <p:nvPr/>
        </p:nvSpPr>
        <p:spPr>
          <a:xfrm>
            <a:off x="948358" y="2416290"/>
            <a:ext cx="1029528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  Rozesłanie/Rozdanie wszystkim uczniom oświadczeń oraz przesłanie ich za pomocą platform internetowych.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 Zebranie wypełnionych oświadczeń.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3. Przekazanie liczby zebranych oświadczeń mailowo bądź telefonicznie.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4.Wyznaczenie pomieszczenia przez Placówkę. Pomieszczenie  powinno mieć dostęp do umywalki z bieżącą wodą, biurka oraz gniazdka elektrycznego. 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4.Umówienie terminu przeglądów.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5.Stworzenie harmonogramu ze strony Placówki w celu usprawnienia przebiegu i czasu wykonywania świadczeń stomatologicznych oraz wyznaczenie osoby koordynującej przyprowadzanie uczniów do wyznaczonego miejsca odbywania się przeglądów.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6. Przekazanie kart przez personel medyczny osobie koordynującej w celu rozdania ich podczas godzin wychowawczych uczniom bądź podczas zebrań rodzicom/opiekunom prawnym.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254517A-CEEC-0C61-80C0-4A360635B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032173" y="3032173"/>
            <a:ext cx="6171164" cy="1068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289D48F-BBB8-84E4-0920-E23996BA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486672" y="4259452"/>
            <a:ext cx="5085218" cy="1118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961BFED-EE00-0CF5-BBEA-C940BECFD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0984887" y="0"/>
            <a:ext cx="120711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FF80D-BE04-A1F7-CE59-494E4A86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491" y="643421"/>
            <a:ext cx="9631017" cy="1384162"/>
          </a:xfrm>
        </p:spPr>
        <p:txBody>
          <a:bodyPr>
            <a:noAutofit/>
          </a:bodyPr>
          <a:lstStyle/>
          <a:p>
            <a:r>
              <a:rPr lang="pl-PL" sz="28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Instrukcja organizacji/przebiegu przeglądów stomatologicznych w szkole (</a:t>
            </a:r>
            <a:r>
              <a:rPr lang="pl-PL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pl-PL" sz="2800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entobus</a:t>
            </a:r>
            <a:r>
              <a:rPr lang="pl-PL" sz="28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l-PL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D5D011-CA31-15BC-1E09-8B7353A0FB84}"/>
              </a:ext>
            </a:extLst>
          </p:cNvPr>
          <p:cNvSpPr txBox="1"/>
          <p:nvPr/>
        </p:nvSpPr>
        <p:spPr>
          <a:xfrm>
            <a:off x="1280491" y="2292626"/>
            <a:ext cx="963101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  Rozesłanie/ Rozdanie wszystkim uczniom oświadczeń oraz przesłanie ich za pomocą platform internetowych.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 Zebranie wypełnionych oświadczeń.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3. Przekazanie liczby zebranych oświadczeń mailowo bądź telefonicznie.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4.Wyznaczenie miejsca postojowego dla pojazdu. 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4.Umówienie terminu przeglądów.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5.Stworzenie harmonogramu ze strony Placówki w celu usprawnienia przebiegu i czasu wykonywania świadczeń stomatologicznych oraz wyznaczenie osoby koordynującej przyprowadzanie uczniów </a:t>
            </a:r>
            <a:b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 wyznaczonego miejsca odbywania się przeglądów.</a:t>
            </a:r>
          </a:p>
          <a:p>
            <a:pPr algn="l"/>
            <a:endParaRPr lang="pl-PL" sz="14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pl-PL" sz="1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6. Przekazanie kart przez personel medyczny osobie koordynującej w celu rozdania ich podczas godzin wychowawczych uczniom bądź podczas zebrań rodzicom/opiekunom prawnym.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812BEEC-6616-C97C-0960-658618B7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262" y="0"/>
            <a:ext cx="109738" cy="50845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150039F-6F45-B0EC-7AF7-433EF92F82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32"/>
          <a:stretch/>
        </p:blipFill>
        <p:spPr>
          <a:xfrm>
            <a:off x="12082262" y="3219879"/>
            <a:ext cx="109738" cy="363812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74A0BF5-84F1-5204-5741-10ED065FD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7077"/>
            <a:ext cx="120711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2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823B51C-34F1-A61C-B64D-A9EDE3424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-249510" y="249512"/>
            <a:ext cx="3432162" cy="29331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B6CCD0C-F1B1-9E9E-BA0B-EC98925C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329" y="201878"/>
            <a:ext cx="3052478" cy="196811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5B0B90D-8D4B-6C26-01BA-3E51785DB3A1}"/>
              </a:ext>
            </a:extLst>
          </p:cNvPr>
          <p:cNvSpPr txBox="1"/>
          <p:nvPr/>
        </p:nvSpPr>
        <p:spPr>
          <a:xfrm>
            <a:off x="2945903" y="4097260"/>
            <a:ext cx="70634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Katarzyna Walas</a:t>
            </a:r>
          </a:p>
          <a:p>
            <a:r>
              <a:rPr lang="pl-PL" sz="1400" dirty="0">
                <a:solidFill>
                  <a:srgbClr val="CE0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Koordynator Stomatologii Mobilnej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M: 531 623 611</a:t>
            </a:r>
          </a:p>
          <a:p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@: katarzyna.walas@cortenmedic.pl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4249B9E-7A28-15D3-640F-4875D49E7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972" y="0"/>
            <a:ext cx="3287028" cy="6261257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F57056A-EDDA-48E9-CE0F-72EFD6A1E5BB}"/>
              </a:ext>
            </a:extLst>
          </p:cNvPr>
          <p:cNvSpPr txBox="1"/>
          <p:nvPr/>
        </p:nvSpPr>
        <p:spPr>
          <a:xfrm>
            <a:off x="2950191" y="3429000"/>
            <a:ext cx="6291618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50" b="1" i="0" u="none" strike="noStrike" kern="1200" cap="none" spc="-11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Kontakt</a:t>
            </a:r>
            <a:endParaRPr kumimoji="0" lang="pl-PL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1BA733A0-1357-29ED-8430-687651E3D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401" y="5859993"/>
            <a:ext cx="2956816" cy="51820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B479856-2767-8CDC-AE0B-54CD18DB3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78198"/>
            <a:ext cx="1207113" cy="4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2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ED813C9E-BD19-33B4-31B3-E6D68E11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906" y="416079"/>
            <a:ext cx="4938188" cy="883997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DF9A2F37-9E79-8F90-ACD5-6FBD0BC3B6DC}"/>
              </a:ext>
            </a:extLst>
          </p:cNvPr>
          <p:cNvSpPr txBox="1"/>
          <p:nvPr/>
        </p:nvSpPr>
        <p:spPr>
          <a:xfrm>
            <a:off x="880897" y="1868558"/>
            <a:ext cx="7401712" cy="426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4" algn="just">
              <a:spcBef>
                <a:spcPts val="100"/>
              </a:spcBef>
            </a:pPr>
            <a:r>
              <a:rPr sz="1750" spc="30" dirty="0">
                <a:solidFill>
                  <a:srgbClr val="666660"/>
                </a:solidFill>
                <a:latin typeface="Verdana"/>
                <a:cs typeface="Verdana"/>
              </a:rPr>
              <a:t>Co</a:t>
            </a:r>
            <a:r>
              <a:rPr sz="1750" spc="-50" dirty="0">
                <a:solidFill>
                  <a:srgbClr val="666660"/>
                </a:solidFill>
                <a:latin typeface="Verdana"/>
                <a:cs typeface="Verdana"/>
              </a:rPr>
              <a:t>r</a:t>
            </a:r>
            <a:r>
              <a:rPr sz="1750" spc="15" dirty="0">
                <a:solidFill>
                  <a:srgbClr val="666660"/>
                </a:solidFill>
                <a:latin typeface="Verdana"/>
                <a:cs typeface="Verdana"/>
              </a:rPr>
              <a:t>t</a:t>
            </a:r>
            <a:r>
              <a:rPr sz="1750" spc="10" dirty="0">
                <a:solidFill>
                  <a:srgbClr val="666660"/>
                </a:solidFill>
                <a:latin typeface="Verdana"/>
                <a:cs typeface="Verdana"/>
              </a:rPr>
              <a:t>e</a:t>
            </a:r>
            <a:r>
              <a:rPr sz="1750" spc="75" dirty="0">
                <a:solidFill>
                  <a:srgbClr val="666660"/>
                </a:solidFill>
                <a:latin typeface="Verdana"/>
                <a:cs typeface="Verdana"/>
              </a:rPr>
              <a:t>n</a:t>
            </a:r>
            <a:r>
              <a:rPr sz="1750" spc="-160" dirty="0">
                <a:solidFill>
                  <a:srgbClr val="666660"/>
                </a:solidFill>
                <a:latin typeface="Verdana"/>
                <a:cs typeface="Verdana"/>
              </a:rPr>
              <a:t> </a:t>
            </a:r>
            <a:r>
              <a:rPr sz="1750" spc="90" dirty="0">
                <a:solidFill>
                  <a:srgbClr val="666660"/>
                </a:solidFill>
                <a:latin typeface="Verdana"/>
                <a:cs typeface="Verdana"/>
              </a:rPr>
              <a:t>D</a:t>
            </a:r>
            <a:r>
              <a:rPr sz="1750" spc="10" dirty="0">
                <a:solidFill>
                  <a:srgbClr val="666660"/>
                </a:solidFill>
                <a:latin typeface="Verdana"/>
                <a:cs typeface="Verdana"/>
              </a:rPr>
              <a:t>e</a:t>
            </a:r>
            <a:r>
              <a:rPr sz="1750" spc="70" dirty="0">
                <a:solidFill>
                  <a:srgbClr val="666660"/>
                </a:solidFill>
                <a:latin typeface="Verdana"/>
                <a:cs typeface="Verdana"/>
              </a:rPr>
              <a:t>n</a:t>
            </a:r>
            <a:r>
              <a:rPr sz="1750" spc="15" dirty="0">
                <a:solidFill>
                  <a:srgbClr val="666660"/>
                </a:solidFill>
                <a:latin typeface="Verdana"/>
                <a:cs typeface="Verdana"/>
              </a:rPr>
              <a:t>t</a:t>
            </a:r>
            <a:r>
              <a:rPr sz="1750" spc="-25" dirty="0">
                <a:solidFill>
                  <a:srgbClr val="666660"/>
                </a:solidFill>
                <a:latin typeface="Verdana"/>
                <a:cs typeface="Verdana"/>
              </a:rPr>
              <a:t>a</a:t>
            </a:r>
            <a:r>
              <a:rPr sz="1750" spc="-10" dirty="0">
                <a:solidFill>
                  <a:srgbClr val="666660"/>
                </a:solidFill>
                <a:latin typeface="Verdana"/>
                <a:cs typeface="Verdana"/>
              </a:rPr>
              <a:t>l</a:t>
            </a:r>
            <a:r>
              <a:rPr sz="1750" spc="-160" dirty="0">
                <a:solidFill>
                  <a:srgbClr val="666660"/>
                </a:solidFill>
                <a:latin typeface="Verdana"/>
                <a:cs typeface="Verdana"/>
              </a:rPr>
              <a:t> </a:t>
            </a:r>
            <a:r>
              <a:rPr sz="1750" spc="15" dirty="0">
                <a:solidFill>
                  <a:srgbClr val="666660"/>
                </a:solidFill>
                <a:latin typeface="Verdana"/>
                <a:cs typeface="Verdana"/>
              </a:rPr>
              <a:t>t</a:t>
            </a:r>
            <a:r>
              <a:rPr sz="1750" spc="35" dirty="0">
                <a:solidFill>
                  <a:srgbClr val="666660"/>
                </a:solidFill>
                <a:latin typeface="Verdana"/>
                <a:cs typeface="Verdana"/>
              </a:rPr>
              <a:t>o</a:t>
            </a:r>
            <a:r>
              <a:rPr sz="1750" spc="-160" dirty="0">
                <a:solidFill>
                  <a:srgbClr val="666660"/>
                </a:solidFill>
                <a:latin typeface="Verdana"/>
                <a:cs typeface="Verdana"/>
              </a:rPr>
              <a:t> </a:t>
            </a:r>
            <a:r>
              <a:rPr sz="1750" spc="10" dirty="0">
                <a:solidFill>
                  <a:srgbClr val="666660"/>
                </a:solidFill>
                <a:latin typeface="Verdana"/>
                <a:cs typeface="Verdana"/>
              </a:rPr>
              <a:t>ek</a:t>
            </a:r>
            <a:r>
              <a:rPr sz="1750" spc="-65" dirty="0">
                <a:solidFill>
                  <a:srgbClr val="666660"/>
                </a:solidFill>
                <a:latin typeface="Verdana"/>
                <a:cs typeface="Verdana"/>
              </a:rPr>
              <a:t>s</a:t>
            </a:r>
            <a:r>
              <a:rPr sz="1750" spc="90" dirty="0">
                <a:solidFill>
                  <a:srgbClr val="666660"/>
                </a:solidFill>
                <a:latin typeface="Verdana"/>
                <a:cs typeface="Verdana"/>
              </a:rPr>
              <a:t>p</a:t>
            </a:r>
            <a:r>
              <a:rPr sz="1750" spc="10" dirty="0">
                <a:solidFill>
                  <a:srgbClr val="666660"/>
                </a:solidFill>
                <a:latin typeface="Verdana"/>
                <a:cs typeface="Verdana"/>
              </a:rPr>
              <a:t>e</a:t>
            </a:r>
            <a:r>
              <a:rPr sz="1750" spc="-50" dirty="0">
                <a:solidFill>
                  <a:srgbClr val="666660"/>
                </a:solidFill>
                <a:latin typeface="Verdana"/>
                <a:cs typeface="Verdana"/>
              </a:rPr>
              <a:t>r</a:t>
            </a:r>
            <a:r>
              <a:rPr sz="1750" spc="65" dirty="0">
                <a:solidFill>
                  <a:srgbClr val="666660"/>
                </a:solidFill>
                <a:latin typeface="Verdana"/>
                <a:cs typeface="Verdana"/>
              </a:rPr>
              <a:t>c</a:t>
            </a:r>
            <a:r>
              <a:rPr sz="1750" spc="-10" dirty="0">
                <a:solidFill>
                  <a:srgbClr val="666660"/>
                </a:solidFill>
                <a:latin typeface="Verdana"/>
                <a:cs typeface="Verdana"/>
              </a:rPr>
              <a:t>i</a:t>
            </a:r>
            <a:r>
              <a:rPr sz="1750" spc="-160" dirty="0">
                <a:solidFill>
                  <a:srgbClr val="666660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666660"/>
                </a:solidFill>
                <a:latin typeface="Verdana"/>
                <a:cs typeface="Verdana"/>
              </a:rPr>
              <a:t>s</a:t>
            </a:r>
            <a:r>
              <a:rPr sz="1750" spc="15" dirty="0">
                <a:solidFill>
                  <a:srgbClr val="666660"/>
                </a:solidFill>
                <a:latin typeface="Verdana"/>
                <a:cs typeface="Verdana"/>
              </a:rPr>
              <a:t>t</a:t>
            </a:r>
            <a:r>
              <a:rPr sz="1750" spc="30" dirty="0">
                <a:solidFill>
                  <a:srgbClr val="666660"/>
                </a:solidFill>
                <a:latin typeface="Verdana"/>
                <a:cs typeface="Verdana"/>
              </a:rPr>
              <a:t>o</a:t>
            </a:r>
            <a:r>
              <a:rPr sz="1750" spc="150" dirty="0">
                <a:solidFill>
                  <a:srgbClr val="666660"/>
                </a:solidFill>
                <a:latin typeface="Verdana"/>
                <a:cs typeface="Verdana"/>
              </a:rPr>
              <a:t>m</a:t>
            </a:r>
            <a:r>
              <a:rPr sz="1750" spc="-25" dirty="0">
                <a:solidFill>
                  <a:srgbClr val="666660"/>
                </a:solidFill>
                <a:latin typeface="Verdana"/>
                <a:cs typeface="Verdana"/>
              </a:rPr>
              <a:t>a</a:t>
            </a:r>
            <a:r>
              <a:rPr sz="1750" spc="15" dirty="0">
                <a:solidFill>
                  <a:srgbClr val="666660"/>
                </a:solidFill>
                <a:latin typeface="Verdana"/>
                <a:cs typeface="Verdana"/>
              </a:rPr>
              <a:t>t</a:t>
            </a:r>
            <a:r>
              <a:rPr sz="1750" spc="30" dirty="0">
                <a:solidFill>
                  <a:srgbClr val="666660"/>
                </a:solidFill>
                <a:latin typeface="Verdana"/>
                <a:cs typeface="Verdana"/>
              </a:rPr>
              <a:t>o</a:t>
            </a:r>
            <a:r>
              <a:rPr sz="1750" spc="-10" dirty="0">
                <a:solidFill>
                  <a:srgbClr val="666660"/>
                </a:solidFill>
                <a:latin typeface="Verdana"/>
                <a:cs typeface="Verdana"/>
              </a:rPr>
              <a:t>l</a:t>
            </a:r>
            <a:r>
              <a:rPr sz="1750" spc="30" dirty="0">
                <a:solidFill>
                  <a:srgbClr val="666660"/>
                </a:solidFill>
                <a:latin typeface="Verdana"/>
                <a:cs typeface="Verdana"/>
              </a:rPr>
              <a:t>o</a:t>
            </a:r>
            <a:r>
              <a:rPr sz="1750" spc="100" dirty="0">
                <a:solidFill>
                  <a:srgbClr val="666660"/>
                </a:solidFill>
                <a:latin typeface="Verdana"/>
                <a:cs typeface="Verdana"/>
              </a:rPr>
              <a:t>g</a:t>
            </a:r>
            <a:r>
              <a:rPr sz="1750" spc="-10" dirty="0">
                <a:solidFill>
                  <a:srgbClr val="666660"/>
                </a:solidFill>
                <a:latin typeface="Verdana"/>
                <a:cs typeface="Verdana"/>
              </a:rPr>
              <a:t>ii</a:t>
            </a:r>
            <a:endParaRPr sz="1750" dirty="0">
              <a:latin typeface="Verdana"/>
              <a:cs typeface="Verdana"/>
            </a:endParaRPr>
          </a:p>
          <a:p>
            <a:pPr>
              <a:spcBef>
                <a:spcPts val="10"/>
              </a:spcBef>
            </a:pPr>
            <a:endParaRPr sz="1750" dirty="0">
              <a:latin typeface="Verdana"/>
              <a:cs typeface="Verdana"/>
            </a:endParaRPr>
          </a:p>
          <a:p>
            <a:pPr marL="55884" marR="48899" algn="just">
              <a:lnSpc>
                <a:spcPct val="116199"/>
              </a:lnSpc>
            </a:pPr>
            <a:r>
              <a:rPr sz="1400" spc="5" dirty="0">
                <a:solidFill>
                  <a:srgbClr val="525252"/>
                </a:solidFill>
                <a:latin typeface="Verdana"/>
                <a:cs typeface="Verdana"/>
              </a:rPr>
              <a:t>Corten 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Dental </a:t>
            </a:r>
            <a:r>
              <a:rPr sz="1400" spc="5" dirty="0">
                <a:solidFill>
                  <a:srgbClr val="525252"/>
                </a:solidFill>
                <a:latin typeface="Verdana"/>
                <a:cs typeface="Verdana"/>
              </a:rPr>
              <a:t>to </a:t>
            </a:r>
            <a:r>
              <a:rPr sz="1400" spc="-10" dirty="0">
                <a:solidFill>
                  <a:srgbClr val="525252"/>
                </a:solidFill>
                <a:latin typeface="Verdana"/>
                <a:cs typeface="Verdana"/>
              </a:rPr>
              <a:t>zespół </a:t>
            </a:r>
            <a:r>
              <a:rPr sz="1400" spc="20" dirty="0">
                <a:solidFill>
                  <a:srgbClr val="525252"/>
                </a:solidFill>
                <a:latin typeface="Verdana"/>
                <a:cs typeface="Verdana"/>
              </a:rPr>
              <a:t>fachowców </a:t>
            </a:r>
            <a:r>
              <a:rPr sz="1400" spc="5" dirty="0">
                <a:solidFill>
                  <a:srgbClr val="525252"/>
                </a:solidFill>
                <a:latin typeface="Verdana"/>
                <a:cs typeface="Verdana"/>
              </a:rPr>
              <a:t>stomatologii </a:t>
            </a:r>
            <a:r>
              <a:rPr sz="1400" spc="-190" dirty="0">
                <a:solidFill>
                  <a:srgbClr val="525252"/>
                </a:solidFill>
                <a:latin typeface="Verdana"/>
                <a:cs typeface="Verdana"/>
              </a:rPr>
              <a:t>–</a:t>
            </a:r>
            <a:r>
              <a:rPr sz="1400" spc="-18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525252"/>
                </a:solidFill>
                <a:latin typeface="Verdana"/>
                <a:cs typeface="Verdana"/>
              </a:rPr>
              <a:t>zgrany </a:t>
            </a:r>
            <a:r>
              <a:rPr sz="1400" spc="-10" dirty="0">
                <a:solidFill>
                  <a:srgbClr val="525252"/>
                </a:solidFill>
                <a:latin typeface="Verdana"/>
                <a:cs typeface="Verdana"/>
              </a:rPr>
              <a:t>zespół </a:t>
            </a:r>
            <a:r>
              <a:rPr sz="1400" spc="5" dirty="0">
                <a:solidFill>
                  <a:srgbClr val="525252"/>
                </a:solidFill>
                <a:latin typeface="Verdana"/>
                <a:cs typeface="Verdana"/>
              </a:rPr>
              <a:t>ludzi 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 pełnych </a:t>
            </a:r>
            <a:r>
              <a:rPr sz="1400" spc="-35" dirty="0">
                <a:solidFill>
                  <a:srgbClr val="525252"/>
                </a:solidFill>
                <a:latin typeface="Verdana"/>
                <a:cs typeface="Verdana"/>
              </a:rPr>
              <a:t>pasji </a:t>
            </a:r>
            <a:r>
              <a:rPr sz="1400" spc="40" dirty="0">
                <a:solidFill>
                  <a:srgbClr val="525252"/>
                </a:solidFill>
                <a:latin typeface="Verdana"/>
                <a:cs typeface="Verdana"/>
              </a:rPr>
              <a:t>do </a:t>
            </a:r>
            <a:r>
              <a:rPr sz="1400" spc="-40" dirty="0">
                <a:solidFill>
                  <a:srgbClr val="525252"/>
                </a:solidFill>
                <a:latin typeface="Verdana"/>
                <a:cs typeface="Verdana"/>
              </a:rPr>
              <a:t>swojej </a:t>
            </a:r>
            <a:r>
              <a:rPr sz="1400" spc="-15" dirty="0">
                <a:solidFill>
                  <a:srgbClr val="525252"/>
                </a:solidFill>
                <a:latin typeface="Verdana"/>
                <a:cs typeface="Verdana"/>
              </a:rPr>
              <a:t>pracy </a:t>
            </a:r>
            <a:r>
              <a:rPr sz="1400" spc="-20" dirty="0">
                <a:solidFill>
                  <a:srgbClr val="525252"/>
                </a:solidFill>
                <a:latin typeface="Verdana"/>
                <a:cs typeface="Verdana"/>
              </a:rPr>
              <a:t>i 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dbających </a:t>
            </a:r>
            <a:r>
              <a:rPr sz="1400" spc="15" dirty="0">
                <a:solidFill>
                  <a:srgbClr val="525252"/>
                </a:solidFill>
                <a:latin typeface="Verdana"/>
                <a:cs typeface="Verdana"/>
              </a:rPr>
              <a:t>o </a:t>
            </a:r>
            <a:r>
              <a:rPr sz="1400" spc="-75" dirty="0">
                <a:solidFill>
                  <a:srgbClr val="525252"/>
                </a:solidFill>
                <a:latin typeface="Verdana"/>
                <a:cs typeface="Verdana"/>
              </a:rPr>
              <a:t>to, </a:t>
            </a:r>
            <a:r>
              <a:rPr sz="1400" spc="-20" dirty="0">
                <a:solidFill>
                  <a:srgbClr val="525252"/>
                </a:solidFill>
                <a:latin typeface="Verdana"/>
                <a:cs typeface="Verdana"/>
              </a:rPr>
              <a:t>aby </a:t>
            </a:r>
            <a:r>
              <a:rPr sz="1400" spc="15" dirty="0">
                <a:solidFill>
                  <a:srgbClr val="525252"/>
                </a:solidFill>
                <a:latin typeface="Verdana"/>
                <a:cs typeface="Verdana"/>
              </a:rPr>
              <a:t>zapewnić </a:t>
            </a:r>
            <a:r>
              <a:rPr sz="1400" spc="25" dirty="0">
                <a:solidFill>
                  <a:srgbClr val="525252"/>
                </a:solidFill>
                <a:latin typeface="Verdana"/>
                <a:cs typeface="Verdana"/>
              </a:rPr>
              <a:t>Pacjentom </a:t>
            </a:r>
            <a:r>
              <a:rPr sz="1400" spc="-105" dirty="0">
                <a:solidFill>
                  <a:srgbClr val="525252"/>
                </a:solidFill>
                <a:latin typeface="Verdana"/>
                <a:cs typeface="Verdana"/>
              </a:rPr>
              <a:t>- </a:t>
            </a:r>
            <a:r>
              <a:rPr sz="1400" spc="-10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25252"/>
                </a:solidFill>
                <a:latin typeface="Verdana"/>
                <a:cs typeface="Verdana"/>
              </a:rPr>
              <a:t>szczególnie</a:t>
            </a:r>
            <a:r>
              <a:rPr sz="140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tym</a:t>
            </a:r>
            <a:r>
              <a:rPr sz="1400" spc="-13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najmłodszym</a:t>
            </a:r>
            <a:r>
              <a:rPr sz="1400" spc="-13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525252"/>
                </a:solidFill>
                <a:latin typeface="Verdana"/>
                <a:cs typeface="Verdana"/>
              </a:rPr>
              <a:t>-</a:t>
            </a:r>
            <a:r>
              <a:rPr sz="1400" spc="-13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25252"/>
                </a:solidFill>
                <a:latin typeface="Verdana"/>
                <a:cs typeface="Verdana"/>
              </a:rPr>
              <a:t>jak</a:t>
            </a:r>
            <a:r>
              <a:rPr sz="1400" spc="-13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25252"/>
                </a:solidFill>
                <a:latin typeface="Verdana"/>
                <a:cs typeface="Verdana"/>
              </a:rPr>
              <a:t>największy</a:t>
            </a:r>
            <a:r>
              <a:rPr sz="1400" spc="-13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525252"/>
                </a:solidFill>
                <a:latin typeface="Verdana"/>
                <a:cs typeface="Verdana"/>
              </a:rPr>
              <a:t>komfort</a:t>
            </a:r>
            <a:r>
              <a:rPr sz="1400" spc="-13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525252"/>
                </a:solidFill>
                <a:latin typeface="Verdana"/>
                <a:cs typeface="Verdana"/>
              </a:rPr>
              <a:t>podczas</a:t>
            </a:r>
            <a:r>
              <a:rPr sz="1400" spc="-13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25252"/>
                </a:solidFill>
                <a:latin typeface="Verdana"/>
                <a:cs typeface="Verdana"/>
              </a:rPr>
              <a:t>wizyty</a:t>
            </a:r>
            <a:endParaRPr sz="1400" dirty="0">
              <a:latin typeface="Verdana"/>
              <a:cs typeface="Verdana"/>
            </a:endParaRPr>
          </a:p>
          <a:p>
            <a:pPr marL="55884" marR="43183" algn="just">
              <a:lnSpc>
                <a:spcPct val="116199"/>
              </a:lnSpc>
            </a:pPr>
            <a:r>
              <a:rPr sz="1400" spc="-20" dirty="0">
                <a:solidFill>
                  <a:srgbClr val="525252"/>
                </a:solidFill>
                <a:latin typeface="Verdana"/>
                <a:cs typeface="Verdana"/>
              </a:rPr>
              <a:t>i </a:t>
            </a:r>
            <a:r>
              <a:rPr sz="1400" spc="-30" dirty="0">
                <a:solidFill>
                  <a:srgbClr val="525252"/>
                </a:solidFill>
                <a:latin typeface="Verdana"/>
                <a:cs typeface="Verdana"/>
              </a:rPr>
              <a:t>leczenia. 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Piękny </a:t>
            </a:r>
            <a:r>
              <a:rPr sz="1400" spc="-20" dirty="0">
                <a:solidFill>
                  <a:srgbClr val="525252"/>
                </a:solidFill>
                <a:latin typeface="Verdana"/>
                <a:cs typeface="Verdana"/>
              </a:rPr>
              <a:t>i </a:t>
            </a:r>
            <a:r>
              <a:rPr sz="1400" spc="-10" dirty="0">
                <a:solidFill>
                  <a:srgbClr val="525252"/>
                </a:solidFill>
                <a:latin typeface="Verdana"/>
                <a:cs typeface="Verdana"/>
              </a:rPr>
              <a:t>zdrowy </a:t>
            </a:r>
            <a:r>
              <a:rPr sz="1400" spc="25" dirty="0">
                <a:solidFill>
                  <a:srgbClr val="525252"/>
                </a:solidFill>
                <a:latin typeface="Verdana"/>
                <a:cs typeface="Verdana"/>
              </a:rPr>
              <a:t>uśmiech </a:t>
            </a:r>
            <a:r>
              <a:rPr sz="1400" spc="5" dirty="0">
                <a:solidFill>
                  <a:srgbClr val="525252"/>
                </a:solidFill>
                <a:latin typeface="Verdana"/>
                <a:cs typeface="Verdana"/>
              </a:rPr>
              <a:t>to nie 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tylko </a:t>
            </a:r>
            <a:r>
              <a:rPr sz="1400" spc="-15" dirty="0">
                <a:solidFill>
                  <a:srgbClr val="525252"/>
                </a:solidFill>
                <a:latin typeface="Verdana"/>
                <a:cs typeface="Verdana"/>
              </a:rPr>
              <a:t>kwestia medyczna, </a:t>
            </a:r>
            <a:r>
              <a:rPr sz="1400" spc="5" dirty="0">
                <a:solidFill>
                  <a:srgbClr val="525252"/>
                </a:solidFill>
                <a:latin typeface="Verdana"/>
                <a:cs typeface="Verdana"/>
              </a:rPr>
              <a:t>to 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525252"/>
                </a:solidFill>
                <a:latin typeface="Verdana"/>
                <a:cs typeface="Verdana"/>
              </a:rPr>
              <a:t>poczucie</a:t>
            </a:r>
            <a:r>
              <a:rPr sz="1400" spc="-8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525252"/>
                </a:solidFill>
                <a:latin typeface="Verdana"/>
                <a:cs typeface="Verdana"/>
              </a:rPr>
              <a:t>pewności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25252"/>
                </a:solidFill>
                <a:latin typeface="Verdana"/>
                <a:cs typeface="Verdana"/>
              </a:rPr>
              <a:t>siebie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25252"/>
                </a:solidFill>
                <a:latin typeface="Verdana"/>
                <a:cs typeface="Verdana"/>
              </a:rPr>
              <a:t>i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komfortu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oraz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25252"/>
                </a:solidFill>
                <a:latin typeface="Verdana"/>
                <a:cs typeface="Verdana"/>
              </a:rPr>
              <a:t>większa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525252"/>
                </a:solidFill>
                <a:latin typeface="Verdana"/>
                <a:cs typeface="Verdana"/>
              </a:rPr>
              <a:t>chęć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525252"/>
                </a:solidFill>
                <a:latin typeface="Verdana"/>
                <a:cs typeface="Verdana"/>
              </a:rPr>
              <a:t>do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uśmiechania</a:t>
            </a:r>
            <a:r>
              <a:rPr sz="1400" spc="-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525252"/>
                </a:solidFill>
                <a:latin typeface="Verdana"/>
                <a:cs typeface="Verdana"/>
              </a:rPr>
              <a:t>się, </a:t>
            </a:r>
            <a:r>
              <a:rPr sz="1400" spc="-48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525252"/>
                </a:solidFill>
                <a:latin typeface="Verdana"/>
                <a:cs typeface="Verdana"/>
              </a:rPr>
              <a:t>d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l</a:t>
            </a:r>
            <a:r>
              <a:rPr sz="1400" spc="-30" dirty="0">
                <a:solidFill>
                  <a:srgbClr val="525252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t</a:t>
            </a:r>
            <a:r>
              <a:rPr sz="1400" spc="-5" dirty="0">
                <a:solidFill>
                  <a:srgbClr val="525252"/>
                </a:solidFill>
                <a:latin typeface="Verdana"/>
                <a:cs typeface="Verdana"/>
              </a:rPr>
              <a:t>e</a:t>
            </a:r>
            <a:r>
              <a:rPr sz="1400" spc="75" dirty="0">
                <a:solidFill>
                  <a:srgbClr val="525252"/>
                </a:solidFill>
                <a:latin typeface="Verdana"/>
                <a:cs typeface="Verdana"/>
              </a:rPr>
              <a:t>g</a:t>
            </a:r>
            <a:r>
              <a:rPr sz="1400" spc="15" dirty="0">
                <a:solidFill>
                  <a:srgbClr val="525252"/>
                </a:solidFill>
                <a:latin typeface="Verdana"/>
                <a:cs typeface="Verdana"/>
              </a:rPr>
              <a:t>o</a:t>
            </a:r>
            <a:r>
              <a:rPr sz="140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525252"/>
                </a:solidFill>
                <a:latin typeface="Verdana"/>
                <a:cs typeface="Verdana"/>
              </a:rPr>
              <a:t>C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o</a:t>
            </a:r>
            <a:r>
              <a:rPr sz="1400" spc="-55" dirty="0">
                <a:solidFill>
                  <a:srgbClr val="525252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t</a:t>
            </a:r>
            <a:r>
              <a:rPr sz="1400" spc="-5" dirty="0">
                <a:solidFill>
                  <a:srgbClr val="525252"/>
                </a:solidFill>
                <a:latin typeface="Verdana"/>
                <a:cs typeface="Verdana"/>
              </a:rPr>
              <a:t>e</a:t>
            </a:r>
            <a:r>
              <a:rPr sz="1400" spc="55" dirty="0">
                <a:solidFill>
                  <a:srgbClr val="525252"/>
                </a:solidFill>
                <a:latin typeface="Verdana"/>
                <a:cs typeface="Verdana"/>
              </a:rPr>
              <a:t>n</a:t>
            </a:r>
            <a:r>
              <a:rPr sz="140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525252"/>
                </a:solidFill>
                <a:latin typeface="Verdana"/>
                <a:cs typeface="Verdana"/>
              </a:rPr>
              <a:t>D</a:t>
            </a:r>
            <a:r>
              <a:rPr sz="1400" spc="-5" dirty="0">
                <a:solidFill>
                  <a:srgbClr val="525252"/>
                </a:solidFill>
                <a:latin typeface="Verdana"/>
                <a:cs typeface="Verdana"/>
              </a:rPr>
              <a:t>e</a:t>
            </a:r>
            <a:r>
              <a:rPr sz="1400" spc="50" dirty="0">
                <a:solidFill>
                  <a:srgbClr val="525252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t</a:t>
            </a:r>
            <a:r>
              <a:rPr sz="1400" spc="-30" dirty="0">
                <a:solidFill>
                  <a:srgbClr val="525252"/>
                </a:solidFill>
                <a:latin typeface="Verdana"/>
                <a:cs typeface="Verdana"/>
              </a:rPr>
              <a:t>a</a:t>
            </a:r>
            <a:r>
              <a:rPr sz="1400" spc="-20" dirty="0">
                <a:solidFill>
                  <a:srgbClr val="525252"/>
                </a:solidFill>
                <a:latin typeface="Verdana"/>
                <a:cs typeface="Verdana"/>
              </a:rPr>
              <a:t>l</a:t>
            </a:r>
            <a:r>
              <a:rPr sz="140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525252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t</a:t>
            </a:r>
            <a:r>
              <a:rPr sz="1400" spc="-30" dirty="0">
                <a:solidFill>
                  <a:srgbClr val="525252"/>
                </a:solidFill>
                <a:latin typeface="Verdana"/>
                <a:cs typeface="Verdana"/>
              </a:rPr>
              <a:t>a</a:t>
            </a:r>
            <a:r>
              <a:rPr sz="1400" spc="55" dirty="0">
                <a:solidFill>
                  <a:srgbClr val="525252"/>
                </a:solidFill>
                <a:latin typeface="Verdana"/>
                <a:cs typeface="Verdana"/>
              </a:rPr>
              <a:t>w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ia</a:t>
            </a:r>
            <a:r>
              <a:rPr sz="140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525252"/>
                </a:solidFill>
                <a:latin typeface="Verdana"/>
                <a:cs typeface="Verdana"/>
              </a:rPr>
              <a:t>n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a</a:t>
            </a:r>
            <a:r>
              <a:rPr sz="140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525252"/>
                </a:solidFill>
                <a:latin typeface="Verdana"/>
                <a:cs typeface="Verdana"/>
              </a:rPr>
              <a:t>n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o</a:t>
            </a:r>
            <a:r>
              <a:rPr sz="1400" spc="55" dirty="0">
                <a:solidFill>
                  <a:srgbClr val="525252"/>
                </a:solidFill>
                <a:latin typeface="Verdana"/>
                <a:cs typeface="Verdana"/>
              </a:rPr>
              <a:t>w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o</a:t>
            </a:r>
            <a:r>
              <a:rPr sz="1400" spc="40" dirty="0">
                <a:solidFill>
                  <a:srgbClr val="525252"/>
                </a:solidFill>
                <a:latin typeface="Verdana"/>
                <a:cs typeface="Verdana"/>
              </a:rPr>
              <a:t>c</a:t>
            </a:r>
            <a:r>
              <a:rPr sz="1400" spc="-40" dirty="0">
                <a:solidFill>
                  <a:srgbClr val="525252"/>
                </a:solidFill>
                <a:latin typeface="Verdana"/>
                <a:cs typeface="Verdana"/>
              </a:rPr>
              <a:t>z</a:t>
            </a:r>
            <a:r>
              <a:rPr sz="1400" spc="-5" dirty="0">
                <a:solidFill>
                  <a:srgbClr val="525252"/>
                </a:solidFill>
                <a:latin typeface="Verdana"/>
                <a:cs typeface="Verdana"/>
              </a:rPr>
              <a:t>e</a:t>
            </a:r>
            <a:r>
              <a:rPr sz="1400" spc="-70" dirty="0">
                <a:solidFill>
                  <a:srgbClr val="525252"/>
                </a:solidFill>
                <a:latin typeface="Verdana"/>
                <a:cs typeface="Verdana"/>
              </a:rPr>
              <a:t>s</a:t>
            </a:r>
            <a:r>
              <a:rPr sz="1400" spc="50" dirty="0">
                <a:solidFill>
                  <a:srgbClr val="525252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e</a:t>
            </a:r>
            <a:r>
              <a:rPr sz="140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25252"/>
                </a:solidFill>
                <a:latin typeface="Verdana"/>
                <a:cs typeface="Verdana"/>
              </a:rPr>
              <a:t>r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o</a:t>
            </a:r>
            <a:r>
              <a:rPr sz="1400" spc="-40" dirty="0">
                <a:solidFill>
                  <a:srgbClr val="525252"/>
                </a:solidFill>
                <a:latin typeface="Verdana"/>
                <a:cs typeface="Verdana"/>
              </a:rPr>
              <a:t>z</a:t>
            </a:r>
            <a:r>
              <a:rPr sz="1400" spc="55" dirty="0">
                <a:solidFill>
                  <a:srgbClr val="525252"/>
                </a:solidFill>
                <a:latin typeface="Verdana"/>
                <a:cs typeface="Verdana"/>
              </a:rPr>
              <a:t>w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i</a:t>
            </a:r>
            <a:r>
              <a:rPr sz="1400" spc="-30" dirty="0">
                <a:solidFill>
                  <a:srgbClr val="525252"/>
                </a:solidFill>
                <a:latin typeface="Verdana"/>
                <a:cs typeface="Verdana"/>
              </a:rPr>
              <a:t>ą</a:t>
            </a:r>
            <a:r>
              <a:rPr sz="1400" spc="-40" dirty="0">
                <a:solidFill>
                  <a:srgbClr val="525252"/>
                </a:solidFill>
                <a:latin typeface="Verdana"/>
                <a:cs typeface="Verdana"/>
              </a:rPr>
              <a:t>z</a:t>
            </a:r>
            <a:r>
              <a:rPr sz="1400" spc="-30" dirty="0">
                <a:solidFill>
                  <a:srgbClr val="525252"/>
                </a:solidFill>
                <a:latin typeface="Verdana"/>
                <a:cs typeface="Verdana"/>
              </a:rPr>
              <a:t>a</a:t>
            </a:r>
            <a:r>
              <a:rPr sz="1400" spc="50" dirty="0">
                <a:solidFill>
                  <a:srgbClr val="525252"/>
                </a:solidFill>
                <a:latin typeface="Verdana"/>
                <a:cs typeface="Verdana"/>
              </a:rPr>
              <a:t>n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ia</a:t>
            </a:r>
            <a:r>
              <a:rPr sz="140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525252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t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o</a:t>
            </a:r>
            <a:r>
              <a:rPr sz="1400" spc="120" dirty="0">
                <a:solidFill>
                  <a:srgbClr val="525252"/>
                </a:solidFill>
                <a:latin typeface="Verdana"/>
                <a:cs typeface="Verdana"/>
              </a:rPr>
              <a:t>m</a:t>
            </a:r>
            <a:r>
              <a:rPr sz="1400" spc="-30" dirty="0">
                <a:solidFill>
                  <a:srgbClr val="525252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525252"/>
                </a:solidFill>
                <a:latin typeface="Verdana"/>
                <a:cs typeface="Verdana"/>
              </a:rPr>
              <a:t>t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o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l</a:t>
            </a:r>
            <a:r>
              <a:rPr sz="1400" spc="10" dirty="0">
                <a:solidFill>
                  <a:srgbClr val="525252"/>
                </a:solidFill>
                <a:latin typeface="Verdana"/>
                <a:cs typeface="Verdana"/>
              </a:rPr>
              <a:t>o</a:t>
            </a:r>
            <a:r>
              <a:rPr sz="1400" spc="75" dirty="0">
                <a:solidFill>
                  <a:srgbClr val="525252"/>
                </a:solidFill>
                <a:latin typeface="Verdana"/>
                <a:cs typeface="Verdana"/>
              </a:rPr>
              <a:t>g</a:t>
            </a:r>
            <a:r>
              <a:rPr sz="1400" spc="-25" dirty="0">
                <a:solidFill>
                  <a:srgbClr val="525252"/>
                </a:solidFill>
                <a:latin typeface="Verdana"/>
                <a:cs typeface="Verdana"/>
              </a:rPr>
              <a:t>i</a:t>
            </a:r>
            <a:r>
              <a:rPr sz="1400" spc="40" dirty="0">
                <a:solidFill>
                  <a:srgbClr val="525252"/>
                </a:solidFill>
                <a:latin typeface="Verdana"/>
                <a:cs typeface="Verdana"/>
              </a:rPr>
              <a:t>c</a:t>
            </a:r>
            <a:r>
              <a:rPr sz="1400" spc="-40" dirty="0">
                <a:solidFill>
                  <a:srgbClr val="525252"/>
                </a:solidFill>
                <a:latin typeface="Verdana"/>
                <a:cs typeface="Verdana"/>
              </a:rPr>
              <a:t>z</a:t>
            </a:r>
            <a:r>
              <a:rPr sz="1400" spc="50" dirty="0">
                <a:solidFill>
                  <a:srgbClr val="525252"/>
                </a:solidFill>
                <a:latin typeface="Verdana"/>
                <a:cs typeface="Verdana"/>
              </a:rPr>
              <a:t>n</a:t>
            </a:r>
            <a:r>
              <a:rPr sz="1400" spc="-5" dirty="0">
                <a:solidFill>
                  <a:srgbClr val="525252"/>
                </a:solidFill>
                <a:latin typeface="Verdana"/>
                <a:cs typeface="Verdana"/>
              </a:rPr>
              <a:t>e</a:t>
            </a:r>
            <a:r>
              <a:rPr sz="1400" spc="-229" dirty="0">
                <a:solidFill>
                  <a:srgbClr val="525252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900" dirty="0">
              <a:latin typeface="Verdana"/>
              <a:cs typeface="Verdana"/>
            </a:endParaRPr>
          </a:p>
          <a:p>
            <a:pPr marR="470569" algn="ctr"/>
            <a:r>
              <a:rPr sz="5925" b="1" spc="-765" baseline="-9845" dirty="0">
                <a:solidFill>
                  <a:srgbClr val="042A60"/>
                </a:solidFill>
                <a:latin typeface="Verdana"/>
                <a:cs typeface="Verdana"/>
              </a:rPr>
              <a:t>„</a:t>
            </a:r>
            <a:r>
              <a:rPr sz="5925" b="1" spc="-922" baseline="-9845" dirty="0">
                <a:solidFill>
                  <a:srgbClr val="042A60"/>
                </a:solidFill>
                <a:latin typeface="Verdana"/>
                <a:cs typeface="Verdana"/>
              </a:rPr>
              <a:t> </a:t>
            </a:r>
            <a:r>
              <a:rPr sz="1950" b="1" spc="-60" dirty="0">
                <a:solidFill>
                  <a:srgbClr val="042A60"/>
                </a:solidFill>
                <a:latin typeface="Verdana"/>
                <a:cs typeface="Verdana"/>
              </a:rPr>
              <a:t>L</a:t>
            </a:r>
            <a:r>
              <a:rPr sz="1950" b="1" spc="-10" dirty="0">
                <a:solidFill>
                  <a:srgbClr val="042A60"/>
                </a:solidFill>
                <a:latin typeface="Verdana"/>
                <a:cs typeface="Verdana"/>
              </a:rPr>
              <a:t>E</a:t>
            </a:r>
            <a:r>
              <a:rPr sz="1950" b="1" spc="25" dirty="0">
                <a:solidFill>
                  <a:srgbClr val="042A60"/>
                </a:solidFill>
                <a:latin typeface="Verdana"/>
                <a:cs typeface="Verdana"/>
              </a:rPr>
              <a:t>C</a:t>
            </a:r>
            <a:r>
              <a:rPr sz="1950" b="1" spc="-40" dirty="0">
                <a:solidFill>
                  <a:srgbClr val="042A60"/>
                </a:solidFill>
                <a:latin typeface="Verdana"/>
                <a:cs typeface="Verdana"/>
              </a:rPr>
              <a:t>Z</a:t>
            </a:r>
            <a:r>
              <a:rPr sz="1950" b="1" spc="-130" dirty="0">
                <a:solidFill>
                  <a:srgbClr val="042A60"/>
                </a:solidFill>
                <a:latin typeface="Verdana"/>
                <a:cs typeface="Verdana"/>
              </a:rPr>
              <a:t>Y</a:t>
            </a:r>
            <a:r>
              <a:rPr sz="1950" b="1" spc="40" dirty="0">
                <a:solidFill>
                  <a:srgbClr val="042A60"/>
                </a:solidFill>
                <a:latin typeface="Verdana"/>
                <a:cs typeface="Verdana"/>
              </a:rPr>
              <a:t>M</a:t>
            </a:r>
            <a:r>
              <a:rPr sz="1950" b="1" spc="-125" dirty="0">
                <a:solidFill>
                  <a:srgbClr val="042A60"/>
                </a:solidFill>
                <a:latin typeface="Verdana"/>
                <a:cs typeface="Verdana"/>
              </a:rPr>
              <a:t>Y</a:t>
            </a:r>
            <a:r>
              <a:rPr sz="1950" b="1" spc="-120" dirty="0">
                <a:solidFill>
                  <a:srgbClr val="042A60"/>
                </a:solidFill>
                <a:latin typeface="Verdana"/>
                <a:cs typeface="Verdana"/>
              </a:rPr>
              <a:t> </a:t>
            </a:r>
            <a:r>
              <a:rPr sz="1950" b="1" spc="-60" dirty="0">
                <a:solidFill>
                  <a:srgbClr val="042A60"/>
                </a:solidFill>
                <a:latin typeface="Verdana"/>
                <a:cs typeface="Verdana"/>
              </a:rPr>
              <a:t>L</a:t>
            </a:r>
            <a:r>
              <a:rPr sz="1950" b="1" spc="-10" dirty="0">
                <a:solidFill>
                  <a:srgbClr val="042A60"/>
                </a:solidFill>
                <a:latin typeface="Verdana"/>
                <a:cs typeface="Verdana"/>
              </a:rPr>
              <a:t>E</a:t>
            </a:r>
            <a:r>
              <a:rPr sz="1950" b="1" spc="5" dirty="0">
                <a:solidFill>
                  <a:srgbClr val="042A60"/>
                </a:solidFill>
                <a:latin typeface="Verdana"/>
                <a:cs typeface="Verdana"/>
              </a:rPr>
              <a:t>P</a:t>
            </a:r>
            <a:r>
              <a:rPr sz="1950" b="1" spc="-434" dirty="0">
                <a:solidFill>
                  <a:srgbClr val="042A60"/>
                </a:solidFill>
                <a:latin typeface="Verdana"/>
                <a:cs typeface="Verdana"/>
              </a:rPr>
              <a:t>I</a:t>
            </a:r>
            <a:r>
              <a:rPr sz="1950" b="1" spc="-10" dirty="0">
                <a:solidFill>
                  <a:srgbClr val="042A60"/>
                </a:solidFill>
                <a:latin typeface="Verdana"/>
                <a:cs typeface="Verdana"/>
              </a:rPr>
              <a:t>E</a:t>
            </a:r>
            <a:r>
              <a:rPr sz="1950" b="1" spc="-40" dirty="0">
                <a:solidFill>
                  <a:srgbClr val="042A60"/>
                </a:solidFill>
                <a:latin typeface="Verdana"/>
                <a:cs typeface="Verdana"/>
              </a:rPr>
              <a:t>J</a:t>
            </a:r>
            <a:endParaRPr sz="1950" dirty="0">
              <a:latin typeface="Verdana"/>
              <a:cs typeface="Verdana"/>
            </a:endParaRPr>
          </a:p>
          <a:p>
            <a:pPr marL="1635880">
              <a:spcBef>
                <a:spcPts val="1770"/>
              </a:spcBef>
            </a:pPr>
            <a:r>
              <a:rPr sz="1100" b="1" spc="-80" dirty="0">
                <a:solidFill>
                  <a:srgbClr val="666666"/>
                </a:solidFill>
                <a:latin typeface="Verdana"/>
                <a:cs typeface="Verdana"/>
              </a:rPr>
              <a:t>MISJA</a:t>
            </a:r>
            <a:r>
              <a:rPr sz="1100" b="1" spc="-7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100" b="1" spc="-265" dirty="0">
                <a:solidFill>
                  <a:srgbClr val="666666"/>
                </a:solidFill>
                <a:latin typeface="Verdana"/>
                <a:cs typeface="Verdana"/>
              </a:rPr>
              <a:t>|</a:t>
            </a:r>
            <a:r>
              <a:rPr sz="1100" b="1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37" baseline="2645" dirty="0">
                <a:solidFill>
                  <a:srgbClr val="666666"/>
                </a:solidFill>
                <a:latin typeface="Verdana"/>
                <a:cs typeface="Verdana"/>
              </a:rPr>
              <a:t>Dbamy</a:t>
            </a:r>
            <a:r>
              <a:rPr sz="1575" spc="-135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30" baseline="2645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1575" spc="-135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-67" baseline="2645" dirty="0">
                <a:solidFill>
                  <a:srgbClr val="666666"/>
                </a:solidFill>
                <a:latin typeface="Verdana"/>
                <a:cs typeface="Verdana"/>
              </a:rPr>
              <a:t>to,</a:t>
            </a:r>
            <a:r>
              <a:rPr sz="1575" spc="-135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-7" baseline="2645" dirty="0">
                <a:solidFill>
                  <a:srgbClr val="666666"/>
                </a:solidFill>
                <a:latin typeface="Verdana"/>
                <a:cs typeface="Verdana"/>
              </a:rPr>
              <a:t>aby</a:t>
            </a:r>
            <a:r>
              <a:rPr sz="1575" spc="-135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30" baseline="2645" dirty="0">
                <a:solidFill>
                  <a:srgbClr val="666666"/>
                </a:solidFill>
                <a:latin typeface="Verdana"/>
                <a:cs typeface="Verdana"/>
              </a:rPr>
              <a:t>Pacjenci</a:t>
            </a:r>
            <a:r>
              <a:rPr sz="1575" spc="-142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-7" baseline="2645" dirty="0">
                <a:solidFill>
                  <a:srgbClr val="666666"/>
                </a:solidFill>
                <a:latin typeface="Verdana"/>
                <a:cs typeface="Verdana"/>
              </a:rPr>
              <a:t>znaleźli</a:t>
            </a:r>
            <a:r>
              <a:rPr sz="1575" spc="-135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60" baseline="2645" dirty="0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sz="1575" spc="-135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-7" baseline="2645" dirty="0">
                <a:solidFill>
                  <a:srgbClr val="666666"/>
                </a:solidFill>
                <a:latin typeface="Verdana"/>
                <a:cs typeface="Verdana"/>
              </a:rPr>
              <a:t>nas</a:t>
            </a:r>
            <a:r>
              <a:rPr sz="1575" spc="-135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22" baseline="2645" dirty="0">
                <a:solidFill>
                  <a:srgbClr val="666666"/>
                </a:solidFill>
                <a:latin typeface="Verdana"/>
                <a:cs typeface="Verdana"/>
              </a:rPr>
              <a:t>nie</a:t>
            </a:r>
            <a:r>
              <a:rPr sz="1575" spc="-135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-7" baseline="2645" dirty="0">
                <a:solidFill>
                  <a:srgbClr val="666666"/>
                </a:solidFill>
                <a:latin typeface="Verdana"/>
                <a:cs typeface="Verdana"/>
              </a:rPr>
              <a:t>tylko</a:t>
            </a:r>
            <a:r>
              <a:rPr sz="1575" spc="-142" baseline="26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575" spc="22" baseline="2645" dirty="0">
                <a:solidFill>
                  <a:srgbClr val="666666"/>
                </a:solidFill>
                <a:latin typeface="Verdana"/>
                <a:cs typeface="Verdana"/>
              </a:rPr>
              <a:t>fachową</a:t>
            </a:r>
            <a:endParaRPr sz="1575" baseline="2645" dirty="0">
              <a:latin typeface="Verdana"/>
              <a:cs typeface="Verdana"/>
            </a:endParaRPr>
          </a:p>
          <a:p>
            <a:pPr marL="2225204" marR="150506">
              <a:lnSpc>
                <a:spcPts val="1430"/>
              </a:lnSpc>
              <a:spcBef>
                <a:spcPts val="10"/>
              </a:spcBef>
            </a:pP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10" dirty="0">
                <a:solidFill>
                  <a:srgbClr val="666666"/>
                </a:solidFill>
                <a:latin typeface="Verdana"/>
                <a:cs typeface="Verdana"/>
              </a:rPr>
              <a:t>skuteczną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45" dirty="0">
                <a:solidFill>
                  <a:srgbClr val="666666"/>
                </a:solidFill>
                <a:latin typeface="Verdana"/>
                <a:cs typeface="Verdana"/>
              </a:rPr>
              <a:t>pomoc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666666"/>
                </a:solidFill>
                <a:latin typeface="Verdana"/>
                <a:cs typeface="Verdana"/>
              </a:rPr>
              <a:t>medyczną,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666666"/>
                </a:solidFill>
                <a:latin typeface="Verdana"/>
                <a:cs typeface="Verdana"/>
              </a:rPr>
              <a:t>ale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666666"/>
                </a:solidFill>
                <a:latin typeface="Verdana"/>
                <a:cs typeface="Verdana"/>
              </a:rPr>
              <a:t>także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666666"/>
                </a:solidFill>
                <a:latin typeface="Verdana"/>
                <a:cs typeface="Verdana"/>
              </a:rPr>
              <a:t>życzliwość</a:t>
            </a:r>
            <a:r>
              <a:rPr sz="1050" spc="18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1050" spc="1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10" dirty="0">
                <a:solidFill>
                  <a:srgbClr val="666666"/>
                </a:solidFill>
                <a:latin typeface="Verdana"/>
                <a:cs typeface="Verdana"/>
              </a:rPr>
              <a:t>zrozumienie </a:t>
            </a:r>
            <a:r>
              <a:rPr sz="1050" spc="-35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55" dirty="0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sz="1050" spc="-15" dirty="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35" dirty="0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sz="1050" spc="60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1050" spc="40" dirty="0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sz="1050" spc="45" dirty="0">
                <a:solidFill>
                  <a:srgbClr val="666666"/>
                </a:solidFill>
                <a:latin typeface="Verdana"/>
                <a:cs typeface="Verdana"/>
              </a:rPr>
              <a:t>h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1050" spc="55" dirty="0">
                <a:solidFill>
                  <a:srgbClr val="666666"/>
                </a:solidFill>
                <a:latin typeface="Verdana"/>
                <a:cs typeface="Verdana"/>
              </a:rPr>
              <a:t>b</a:t>
            </a:r>
            <a:r>
              <a:rPr sz="1050" spc="-15" dirty="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1050" spc="60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55" dirty="0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sz="1050" spc="-30" dirty="0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1050" spc="55" dirty="0">
                <a:solidFill>
                  <a:srgbClr val="666666"/>
                </a:solidFill>
                <a:latin typeface="Verdana"/>
                <a:cs typeface="Verdana"/>
              </a:rPr>
              <a:t>b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1050" spc="90" dirty="0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ó</a:t>
            </a:r>
            <a:r>
              <a:rPr sz="1050" spc="60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050" spc="-160" dirty="0">
                <a:solidFill>
                  <a:srgbClr val="666666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>
              <a:spcBef>
                <a:spcPts val="20"/>
              </a:spcBef>
            </a:pPr>
            <a:endParaRPr sz="1050" dirty="0">
              <a:latin typeface="Verdana"/>
              <a:cs typeface="Verdana"/>
            </a:endParaRPr>
          </a:p>
          <a:p>
            <a:pPr marL="2225204" marR="163842" indent="-620441">
              <a:lnSpc>
                <a:spcPct val="112500"/>
              </a:lnSpc>
            </a:pPr>
            <a:r>
              <a:rPr sz="1100" b="1" spc="-70" dirty="0">
                <a:solidFill>
                  <a:srgbClr val="666666"/>
                </a:solidFill>
                <a:latin typeface="Verdana"/>
                <a:cs typeface="Verdana"/>
              </a:rPr>
              <a:t>WIZJA </a:t>
            </a:r>
            <a:r>
              <a:rPr sz="1100" b="1" spc="-265" dirty="0">
                <a:solidFill>
                  <a:srgbClr val="666666"/>
                </a:solidFill>
                <a:latin typeface="Verdana"/>
                <a:cs typeface="Verdana"/>
              </a:rPr>
              <a:t>|</a:t>
            </a:r>
            <a:r>
              <a:rPr sz="1100" b="1" spc="-26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10" dirty="0">
                <a:solidFill>
                  <a:srgbClr val="666666"/>
                </a:solidFill>
                <a:latin typeface="Verdana"/>
                <a:cs typeface="Verdana"/>
              </a:rPr>
              <a:t>Corten </a:t>
            </a:r>
            <a:r>
              <a:rPr sz="1050" spc="15" dirty="0">
                <a:solidFill>
                  <a:srgbClr val="666666"/>
                </a:solidFill>
                <a:latin typeface="Verdana"/>
                <a:cs typeface="Verdana"/>
              </a:rPr>
              <a:t>Dental </a:t>
            </a:r>
            <a:r>
              <a:rPr sz="1050" spc="-15" dirty="0">
                <a:solidFill>
                  <a:srgbClr val="666666"/>
                </a:solidFill>
                <a:latin typeface="Verdana"/>
                <a:cs typeface="Verdana"/>
              </a:rPr>
              <a:t>jako </a:t>
            </a: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lider </a:t>
            </a:r>
            <a:r>
              <a:rPr sz="1050" dirty="0">
                <a:solidFill>
                  <a:srgbClr val="666666"/>
                </a:solidFill>
                <a:latin typeface="Verdana"/>
                <a:cs typeface="Verdana"/>
              </a:rPr>
              <a:t>rynku </a:t>
            </a: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świadczy </a:t>
            </a:r>
            <a:r>
              <a:rPr sz="1050" spc="15" dirty="0">
                <a:solidFill>
                  <a:srgbClr val="666666"/>
                </a:solidFill>
                <a:latin typeface="Verdana"/>
                <a:cs typeface="Verdana"/>
              </a:rPr>
              <a:t>usługi 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medyczne </a:t>
            </a:r>
            <a:r>
              <a:rPr sz="1050" spc="15" dirty="0">
                <a:solidFill>
                  <a:srgbClr val="666666"/>
                </a:solidFill>
                <a:latin typeface="Verdana"/>
                <a:cs typeface="Verdana"/>
              </a:rPr>
              <a:t>na 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najwyższym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poziomie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oraz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stale</a:t>
            </a:r>
            <a:r>
              <a:rPr sz="1050" spc="-8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podnosi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15" dirty="0">
                <a:solidFill>
                  <a:srgbClr val="666666"/>
                </a:solidFill>
                <a:latin typeface="Verdana"/>
                <a:cs typeface="Verdana"/>
              </a:rPr>
              <a:t>komfort</a:t>
            </a:r>
            <a:r>
              <a:rPr sz="105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leczenia</a:t>
            </a:r>
            <a:r>
              <a:rPr sz="1050" spc="1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1050" spc="1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życia </a:t>
            </a:r>
            <a:r>
              <a:rPr sz="1050" spc="-35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-35" dirty="0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sz="1050" spc="60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1050" spc="-1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1050" spc="40" dirty="0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sz="1050" spc="45" dirty="0">
                <a:solidFill>
                  <a:srgbClr val="666666"/>
                </a:solidFill>
                <a:latin typeface="Verdana"/>
                <a:cs typeface="Verdana"/>
              </a:rPr>
              <a:t>h</a:t>
            </a:r>
            <a:r>
              <a:rPr sz="1050" spc="-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050" spc="120" dirty="0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sz="1050" spc="-15" dirty="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1050" spc="40" dirty="0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sz="1050" spc="-75" dirty="0">
                <a:solidFill>
                  <a:srgbClr val="666666"/>
                </a:solidFill>
                <a:latin typeface="Verdana"/>
                <a:cs typeface="Verdana"/>
              </a:rPr>
              <a:t>j</a:t>
            </a:r>
            <a:r>
              <a:rPr sz="10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1050" spc="45" dirty="0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sz="1050" spc="10" dirty="0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sz="1050" spc="20" dirty="0">
                <a:solidFill>
                  <a:srgbClr val="666666"/>
                </a:solidFill>
                <a:latin typeface="Verdana"/>
                <a:cs typeface="Verdana"/>
              </a:rPr>
              <a:t>ó</a:t>
            </a:r>
            <a:r>
              <a:rPr sz="1050" spc="60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050" spc="-160" dirty="0">
                <a:solidFill>
                  <a:srgbClr val="666666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879972A-1DF8-AFD9-8E49-B76DC413A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387" y="416079"/>
            <a:ext cx="1810669" cy="9327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8DE1382-9F84-1DF7-4974-1ED4EBD45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97" y="4585252"/>
            <a:ext cx="1507037" cy="22727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B835856-3E0D-3D26-3664-30A2093F6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934" y="6475766"/>
            <a:ext cx="1194920" cy="44504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3CAF676-9E45-C83A-8207-A39FEAD5F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609" y="2335269"/>
            <a:ext cx="3405808" cy="679937"/>
          </a:xfrm>
          <a:prstGeom prst="rect">
            <a:avLst/>
          </a:prstGeom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B81EC81-3FB2-1717-8D18-9FB3A7C50384}"/>
              </a:ext>
            </a:extLst>
          </p:cNvPr>
          <p:cNvCxnSpPr>
            <a:cxnSpLocks/>
          </p:cNvCxnSpPr>
          <p:nvPr/>
        </p:nvCxnSpPr>
        <p:spPr>
          <a:xfrm>
            <a:off x="8282609" y="1868558"/>
            <a:ext cx="0" cy="4212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CF19714B-E804-425D-7F1A-9321B1827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608" y="3015206"/>
            <a:ext cx="3389670" cy="560881"/>
          </a:xfrm>
          <a:prstGeom prst="rect">
            <a:avLst/>
          </a:prstGeom>
        </p:spPr>
      </p:pic>
      <p:sp>
        <p:nvSpPr>
          <p:cNvPr id="18" name="object 12">
            <a:extLst>
              <a:ext uri="{FF2B5EF4-FFF2-40B4-BE49-F238E27FC236}">
                <a16:creationId xmlns:a16="http://schemas.microsoft.com/office/drawing/2014/main" id="{73342F7A-73BC-FD39-360F-224E0C42427A}"/>
              </a:ext>
            </a:extLst>
          </p:cNvPr>
          <p:cNvSpPr txBox="1"/>
          <p:nvPr/>
        </p:nvSpPr>
        <p:spPr>
          <a:xfrm>
            <a:off x="8391376" y="3695143"/>
            <a:ext cx="3405808" cy="56088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1">
              <a:spcBef>
                <a:spcPts val="335"/>
              </a:spcBef>
            </a:pPr>
            <a:r>
              <a:rPr sz="1450" b="1" spc="-25" dirty="0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sz="1450" b="1" spc="-70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1450" b="1" spc="-50" dirty="0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sz="1450" b="1" spc="-100" dirty="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1450" b="1" spc="-25" dirty="0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sz="1450" b="1" spc="-10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450" b="1" spc="-200" dirty="0">
                <a:solidFill>
                  <a:srgbClr val="666666"/>
                </a:solidFill>
                <a:latin typeface="Verdana"/>
                <a:cs typeface="Verdana"/>
              </a:rPr>
              <a:t>2</a:t>
            </a:r>
            <a:r>
              <a:rPr sz="1450" b="1" spc="-195" dirty="0">
                <a:solidFill>
                  <a:srgbClr val="666666"/>
                </a:solidFill>
                <a:latin typeface="Verdana"/>
                <a:cs typeface="Verdana"/>
              </a:rPr>
              <a:t>5</a:t>
            </a:r>
            <a:r>
              <a:rPr sz="1450" b="1" spc="-60" dirty="0">
                <a:solidFill>
                  <a:srgbClr val="666666"/>
                </a:solidFill>
                <a:latin typeface="Verdana"/>
                <a:cs typeface="Verdana"/>
              </a:rPr>
              <a:t>0</a:t>
            </a:r>
            <a:r>
              <a:rPr sz="1450" b="1" spc="-10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450" b="1" spc="-80" dirty="0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sz="1450" b="1" spc="-7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1450" b="1" spc="-65" dirty="0">
                <a:solidFill>
                  <a:srgbClr val="666666"/>
                </a:solidFill>
                <a:latin typeface="Verdana"/>
                <a:cs typeface="Verdana"/>
              </a:rPr>
              <a:t>k</a:t>
            </a:r>
            <a:r>
              <a:rPr sz="1450" b="1" spc="-100" dirty="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1450" b="1" spc="-114" dirty="0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sz="1450" b="1" spc="-105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1450" b="1" spc="-110" dirty="0">
                <a:solidFill>
                  <a:srgbClr val="666666"/>
                </a:solidFill>
                <a:latin typeface="Verdana"/>
                <a:cs typeface="Verdana"/>
              </a:rPr>
              <a:t>y</a:t>
            </a:r>
            <a:r>
              <a:rPr sz="1450" b="1" spc="-10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450" b="1" spc="-125" dirty="0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sz="1450" b="1" spc="-30" dirty="0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sz="1450" b="1" spc="-7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1450" b="1" spc="-20" dirty="0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sz="1450" b="1" spc="-160" dirty="0">
                <a:solidFill>
                  <a:srgbClr val="666666"/>
                </a:solidFill>
                <a:latin typeface="Verdana"/>
                <a:cs typeface="Verdana"/>
              </a:rPr>
              <a:t>j</a:t>
            </a:r>
            <a:r>
              <a:rPr sz="1450" b="1" spc="-100" dirty="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1450" b="1" spc="-80" dirty="0">
                <a:solidFill>
                  <a:srgbClr val="666666"/>
                </a:solidFill>
                <a:latin typeface="Verdana"/>
                <a:cs typeface="Verdana"/>
              </a:rPr>
              <a:t>li</a:t>
            </a:r>
            <a:r>
              <a:rPr sz="1450" b="1" spc="-120" dirty="0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sz="1450" b="1" spc="-50" dirty="0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sz="1450" b="1" spc="-70" dirty="0">
                <a:solidFill>
                  <a:srgbClr val="666666"/>
                </a:solidFill>
                <a:latin typeface="Verdana"/>
                <a:cs typeface="Verdana"/>
              </a:rPr>
              <a:t>ó</a:t>
            </a:r>
            <a:r>
              <a:rPr sz="1450" b="1" spc="-9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endParaRPr sz="14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0482" marR="603294">
              <a:lnSpc>
                <a:spcPct val="112500"/>
              </a:lnSpc>
              <a:spcBef>
                <a:spcPts val="30"/>
              </a:spcBef>
            </a:pP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Specjaliści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666666"/>
                </a:solidFill>
                <a:latin typeface="Verdana"/>
                <a:cs typeface="Verdana"/>
              </a:rPr>
              <a:t>wykonujący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swój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666666"/>
                </a:solidFill>
                <a:latin typeface="Verdana"/>
                <a:cs typeface="Verdana"/>
              </a:rPr>
              <a:t>zawód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666666"/>
                </a:solidFill>
                <a:latin typeface="Verdana"/>
                <a:cs typeface="Verdana"/>
              </a:rPr>
              <a:t>pa</a:t>
            </a:r>
            <a:r>
              <a:rPr lang="pl-PL" sz="850" spc="-15" dirty="0" err="1">
                <a:solidFill>
                  <a:srgbClr val="666666"/>
                </a:solidFill>
                <a:latin typeface="Verdana"/>
                <a:cs typeface="Verdana"/>
              </a:rPr>
              <a:t>sją</a:t>
            </a:r>
            <a:br>
              <a:rPr lang="pl-PL" sz="850" spc="-15" dirty="0">
                <a:solidFill>
                  <a:srgbClr val="666666"/>
                </a:solidFill>
                <a:latin typeface="Verdana"/>
                <a:cs typeface="Verdana"/>
              </a:rPr>
            </a:b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i </a:t>
            </a:r>
            <a:r>
              <a:rPr sz="850" spc="-28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zaangażowaniem.</a:t>
            </a:r>
            <a:endParaRPr sz="8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FBBD0FC6-4A76-0A67-FD46-C566CF45D8BA}"/>
              </a:ext>
            </a:extLst>
          </p:cNvPr>
          <p:cNvSpPr txBox="1"/>
          <p:nvPr/>
        </p:nvSpPr>
        <p:spPr>
          <a:xfrm>
            <a:off x="8391372" y="4432922"/>
            <a:ext cx="3363775" cy="61792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1">
              <a:spcBef>
                <a:spcPts val="705"/>
              </a:spcBef>
            </a:pPr>
            <a:r>
              <a:rPr sz="1350" b="1" spc="-55" dirty="0">
                <a:solidFill>
                  <a:srgbClr val="666666"/>
                </a:solidFill>
                <a:latin typeface="Verdana"/>
                <a:cs typeface="Verdana"/>
              </a:rPr>
              <a:t>Doświadczenie</a:t>
            </a:r>
            <a:endParaRPr sz="13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6511" marR="5080">
              <a:lnSpc>
                <a:spcPct val="112500"/>
              </a:lnSpc>
              <a:spcBef>
                <a:spcPts val="259"/>
              </a:spcBef>
            </a:pPr>
            <a:r>
              <a:rPr sz="850" spc="-60" dirty="0">
                <a:solidFill>
                  <a:srgbClr val="666666"/>
                </a:solidFill>
                <a:latin typeface="Verdana"/>
                <a:cs typeface="Verdana"/>
              </a:rPr>
              <a:t>2</a:t>
            </a:r>
            <a:r>
              <a:rPr sz="850" spc="-45" dirty="0">
                <a:solidFill>
                  <a:srgbClr val="666666"/>
                </a:solidFill>
                <a:latin typeface="Verdana"/>
                <a:cs typeface="Verdana"/>
              </a:rPr>
              <a:t>7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la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50" dirty="0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sz="850" spc="15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850" spc="-35" dirty="0">
                <a:solidFill>
                  <a:srgbClr val="666666"/>
                </a:solidFill>
                <a:latin typeface="Verdana"/>
                <a:cs typeface="Verdana"/>
              </a:rPr>
              <a:t>ś</a:t>
            </a:r>
            <a:r>
              <a:rPr sz="850" spc="4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ia</a:t>
            </a:r>
            <a:r>
              <a:rPr sz="850" spc="50" dirty="0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sz="850" spc="30" dirty="0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sz="850" spc="-15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850" spc="40" dirty="0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ia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dirty="0">
                <a:solidFill>
                  <a:srgbClr val="666666"/>
                </a:solidFill>
                <a:latin typeface="Verdana"/>
                <a:cs typeface="Verdana"/>
              </a:rPr>
              <a:t>k</a:t>
            </a:r>
            <a:r>
              <a:rPr sz="850" spc="15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850" spc="85" dirty="0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sz="850" spc="50" dirty="0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850" dirty="0">
                <a:solidFill>
                  <a:srgbClr val="666666"/>
                </a:solidFill>
                <a:latin typeface="Verdana"/>
                <a:cs typeface="Verdana"/>
              </a:rPr>
              <a:t>k</a:t>
            </a:r>
            <a:r>
              <a:rPr sz="850" spc="-35" dirty="0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sz="850" spc="15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850" spc="4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850" spc="-65" dirty="0">
                <a:solidFill>
                  <a:srgbClr val="666666"/>
                </a:solidFill>
                <a:latin typeface="Verdana"/>
                <a:cs typeface="Verdana"/>
              </a:rPr>
              <a:t>j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-35" dirty="0" err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sz="850" spc="5" dirty="0" err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sz="850" spc="15" dirty="0" err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850" spc="85" dirty="0" err="1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sz="850" spc="-10" dirty="0" err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850" spc="5" dirty="0" err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sz="850" spc="15" dirty="0" err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850" spc="-10" dirty="0" err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sz="850" spc="15" dirty="0" err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850" spc="55" dirty="0" err="1">
                <a:solidFill>
                  <a:srgbClr val="666666"/>
                </a:solidFill>
                <a:latin typeface="Verdana"/>
                <a:cs typeface="Verdana"/>
              </a:rPr>
              <a:t>g</a:t>
            </a:r>
            <a:r>
              <a:rPr sz="850" spc="-10" dirty="0" err="1">
                <a:solidFill>
                  <a:srgbClr val="666666"/>
                </a:solidFill>
                <a:latin typeface="Verdana"/>
                <a:cs typeface="Verdana"/>
              </a:rPr>
              <a:t>ii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br>
              <a:rPr lang="pl-PL" sz="850" spc="-10" dirty="0">
                <a:solidFill>
                  <a:srgbClr val="666666"/>
                </a:solidFill>
                <a:latin typeface="Verdana"/>
                <a:cs typeface="Verdana"/>
              </a:rPr>
            </a:b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-15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850" dirty="0">
                <a:solidFill>
                  <a:srgbClr val="666666"/>
                </a:solidFill>
                <a:latin typeface="Verdana"/>
                <a:cs typeface="Verdana"/>
              </a:rPr>
              <a:t>k</a:t>
            </a:r>
            <a:r>
              <a:rPr sz="850" spc="-25" dirty="0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850" spc="-35" dirty="0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50" dirty="0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sz="850" spc="-25" dirty="0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sz="850" spc="15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850" spc="-20" dirty="0">
                <a:solidFill>
                  <a:srgbClr val="666666"/>
                </a:solidFill>
                <a:latin typeface="Verdana"/>
                <a:cs typeface="Verdana"/>
              </a:rPr>
              <a:t>f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ila</a:t>
            </a:r>
            <a:r>
              <a:rPr sz="850" dirty="0">
                <a:solidFill>
                  <a:srgbClr val="666666"/>
                </a:solidFill>
                <a:latin typeface="Verdana"/>
                <a:cs typeface="Verdana"/>
              </a:rPr>
              <a:t>k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sz="850" spc="-50" dirty="0">
                <a:solidFill>
                  <a:srgbClr val="666666"/>
                </a:solidFill>
                <a:latin typeface="Verdana"/>
                <a:cs typeface="Verdana"/>
              </a:rPr>
              <a:t>y</a:t>
            </a:r>
            <a:r>
              <a:rPr sz="850" dirty="0">
                <a:solidFill>
                  <a:srgbClr val="666666"/>
                </a:solidFill>
                <a:latin typeface="Verdana"/>
                <a:cs typeface="Verdana"/>
              </a:rPr>
              <a:t>k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15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850" spc="-25" dirty="0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sz="850" spc="-15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850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850" spc="30" dirty="0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sz="850" spc="-15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850" spc="5" dirty="0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sz="850" spc="40" dirty="0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sz="850" spc="-10" dirty="0">
                <a:solidFill>
                  <a:srgbClr val="666666"/>
                </a:solidFill>
                <a:latin typeface="Verdana"/>
                <a:cs typeface="Verdana"/>
              </a:rPr>
              <a:t>ia</a:t>
            </a:r>
            <a:r>
              <a:rPr sz="850" spc="-140" dirty="0">
                <a:solidFill>
                  <a:srgbClr val="666666"/>
                </a:solidFill>
                <a:latin typeface="Verdana"/>
                <a:cs typeface="Verdana"/>
              </a:rPr>
              <a:t>.</a:t>
            </a:r>
            <a:endParaRPr sz="8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DF83D8DD-6378-C9B7-378A-277F008AEF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923" y="5112859"/>
            <a:ext cx="3103133" cy="70110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D6570594-ED8A-EEA3-14BA-590365117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1372" y="5813960"/>
            <a:ext cx="408467" cy="20728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27F2DD-CD12-FE40-1F08-04A3EF2397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6384" y="5765188"/>
            <a:ext cx="634039" cy="30482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C817C1E9-3839-4615-6BB3-A5A3FDD755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6968" y="5792622"/>
            <a:ext cx="76206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B9AEFA-97E8-E6E5-D366-E3D1BC8A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50" y="423623"/>
            <a:ext cx="6675699" cy="11339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37682EE-9431-1924-7637-5D22A5B68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49" y="1557577"/>
            <a:ext cx="4743099" cy="39017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54123D-23A5-E190-4589-8D125EDB8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49" y="1947755"/>
            <a:ext cx="2042337" cy="22313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26ADC3-DCD0-3BAE-64EA-65819FBB6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49" y="4325729"/>
            <a:ext cx="1792379" cy="10425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DC7B186-7048-B667-EEBB-D91871F9C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170" y="4697616"/>
            <a:ext cx="1347333" cy="100592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46EE09B-CDA8-26CA-EEF9-04B85C04E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481" y="1947755"/>
            <a:ext cx="1609483" cy="449314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59A7124-ED12-3E36-811B-4B330A0F2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3217" y="1947755"/>
            <a:ext cx="1707028" cy="278001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0CCF23B-F119-6781-820E-2433629100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1568" y="1947755"/>
            <a:ext cx="1304657" cy="120101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6EF7257-9A53-D140-18FF-0E0D1E5D75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994" y="3106423"/>
            <a:ext cx="1566808" cy="121930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969EE16-C910-995A-B3A1-336A6711EA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1803" y="4289149"/>
            <a:ext cx="1054699" cy="81693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0604D60-ECBB-329C-3EFC-7F5862DE62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9392" y="877306"/>
            <a:ext cx="3322608" cy="598069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22EA97F-B906-8E85-E3C2-048CEC83C8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4286" y="5647416"/>
            <a:ext cx="2975106" cy="121930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19324E3-5852-827F-8B2D-ED6CBAC548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893" y="624808"/>
            <a:ext cx="1804572" cy="9327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6AB7D54-F32C-A47C-02DC-E64AA614F0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1" y="5306645"/>
            <a:ext cx="2346386" cy="13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A8751F6-CD1B-8CB1-15D8-9E3B0DB0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254" y="112643"/>
            <a:ext cx="6076746" cy="25738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890597F-E23A-3881-DFA0-74C13224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2"/>
            <a:ext cx="12192000" cy="112956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554AE293-1CC8-3B54-27B5-CF100295DD1D}"/>
              </a:ext>
            </a:extLst>
          </p:cNvPr>
          <p:cNvSpPr txBox="1">
            <a:spLocks/>
          </p:cNvSpPr>
          <p:nvPr/>
        </p:nvSpPr>
        <p:spPr>
          <a:xfrm>
            <a:off x="784062" y="475763"/>
            <a:ext cx="4923091" cy="3994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3400" b="1" i="0">
                <a:solidFill>
                  <a:srgbClr val="042A6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1" marR="5080" lvl="0" indent="0" defTabSz="914400" eaLnBrk="1" fontAlgn="auto" latinLnBrk="0" hangingPunct="1">
              <a:lnSpc>
                <a:spcPct val="1024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50" b="0" i="0" u="none" strike="noStrike" kern="0" cap="none" spc="5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Współpraca </a:t>
            </a:r>
            <a:r>
              <a:rPr kumimoji="0" lang="pl-PL" sz="2750" b="0" i="0" u="none" strike="noStrike" kern="0" cap="none" spc="11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n</a:t>
            </a:r>
            <a:r>
              <a:rPr kumimoji="0" lang="pl-PL" sz="2750" b="0" i="0" u="none" strike="noStrike" kern="0" cap="none" spc="-3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a</a:t>
            </a:r>
            <a:r>
              <a:rPr kumimoji="0" lang="pl-PL" sz="2750" b="0" i="0" u="none" strike="noStrike" kern="0" cap="none" spc="2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k</a:t>
            </a:r>
            <a:r>
              <a:rPr kumimoji="0" lang="pl-PL" sz="2750" b="0" i="0" u="none" strike="noStrike" kern="0" cap="none" spc="-2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i</a:t>
            </a:r>
            <a:r>
              <a:rPr kumimoji="0" lang="pl-PL" sz="2750" b="0" i="0" u="none" strike="noStrike" kern="0" cap="none" spc="1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e</a:t>
            </a:r>
            <a:r>
              <a:rPr kumimoji="0" lang="pl-PL" sz="2750" b="0" i="0" u="none" strike="noStrike" kern="0" cap="none" spc="-8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r</a:t>
            </a:r>
            <a:r>
              <a:rPr kumimoji="0" lang="pl-PL" sz="2750" b="0" i="0" u="none" strike="noStrike" kern="0" cap="none" spc="5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o</a:t>
            </a:r>
            <a:r>
              <a:rPr kumimoji="0" lang="pl-PL" sz="2750" b="0" i="0" u="none" strike="noStrike" kern="0" cap="none" spc="16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w</a:t>
            </a:r>
            <a:r>
              <a:rPr kumimoji="0" lang="pl-PL" sz="2750" b="0" i="0" u="none" strike="noStrike" kern="0" cap="none" spc="-35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a</a:t>
            </a:r>
            <a:r>
              <a:rPr kumimoji="0" lang="pl-PL" sz="2750" b="0" i="0" u="none" strike="noStrike" kern="0" cap="none" spc="11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n</a:t>
            </a:r>
            <a:r>
              <a:rPr kumimoji="0" lang="pl-PL" sz="2750" b="0" i="0" u="none" strike="noStrike" kern="0" cap="none" spc="-30" normalizeH="0" baseline="0" noProof="0" dirty="0">
                <a:ln>
                  <a:noFill/>
                </a:ln>
                <a:solidFill>
                  <a:srgbClr val="042A60"/>
                </a:solidFill>
                <a:effectLst/>
                <a:uLnTx/>
                <a:uFillTx/>
                <a:latin typeface="Verdana"/>
                <a:ea typeface="+mj-ea"/>
              </a:rPr>
              <a:t>a</a:t>
            </a:r>
            <a:endParaRPr kumimoji="0" lang="pl-PL" sz="2750" b="1" i="0" u="none" strike="noStrike" kern="0" cap="none" spc="0" normalizeH="0" baseline="0" noProof="0" dirty="0">
              <a:ln>
                <a:noFill/>
              </a:ln>
              <a:solidFill>
                <a:srgbClr val="042A60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1776531-F922-B677-5E78-2F2C5D7E9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722" y="3949694"/>
            <a:ext cx="347502" cy="34750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610FFD1-8AA5-F435-E8DD-9FBFC3FCE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224" y="4123445"/>
            <a:ext cx="3432345" cy="134733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39C2AF5-A45C-162D-89F2-ECD3FCEC9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821" y="5780097"/>
            <a:ext cx="1841152" cy="737680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D0F3F561-B1D7-FAB1-25B7-0F149CB27306}"/>
              </a:ext>
            </a:extLst>
          </p:cNvPr>
          <p:cNvSpPr txBox="1"/>
          <p:nvPr/>
        </p:nvSpPr>
        <p:spPr>
          <a:xfrm>
            <a:off x="592724" y="1238287"/>
            <a:ext cx="4929807" cy="1045158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1" marR="5080" algn="ctr">
              <a:lnSpc>
                <a:spcPts val="3829"/>
              </a:lnSpc>
              <a:spcBef>
                <a:spcPts val="550"/>
              </a:spcBef>
            </a:pPr>
            <a:r>
              <a:rPr sz="3500" b="1" spc="-125" dirty="0">
                <a:solidFill>
                  <a:srgbClr val="042A60"/>
                </a:solidFill>
                <a:latin typeface="Verdana"/>
                <a:cs typeface="Verdana"/>
              </a:rPr>
              <a:t>N</a:t>
            </a:r>
            <a:r>
              <a:rPr sz="3500" b="1" spc="-90" dirty="0">
                <a:solidFill>
                  <a:srgbClr val="042A60"/>
                </a:solidFill>
                <a:latin typeface="Verdana"/>
                <a:cs typeface="Verdana"/>
              </a:rPr>
              <a:t>A</a:t>
            </a:r>
            <a:r>
              <a:rPr sz="3500" b="1" spc="-229" dirty="0">
                <a:solidFill>
                  <a:srgbClr val="042A60"/>
                </a:solidFill>
                <a:latin typeface="Verdana"/>
                <a:cs typeface="Verdana"/>
              </a:rPr>
              <a:t> </a:t>
            </a:r>
            <a:r>
              <a:rPr sz="3500" b="1" spc="-100" dirty="0">
                <a:solidFill>
                  <a:srgbClr val="042A60"/>
                </a:solidFill>
                <a:latin typeface="Verdana"/>
                <a:cs typeface="Verdana"/>
              </a:rPr>
              <a:t>Z</a:t>
            </a:r>
            <a:r>
              <a:rPr sz="3500" b="1" spc="-10" dirty="0">
                <a:solidFill>
                  <a:srgbClr val="042A60"/>
                </a:solidFill>
                <a:latin typeface="Verdana"/>
                <a:cs typeface="Verdana"/>
              </a:rPr>
              <a:t>D</a:t>
            </a:r>
            <a:r>
              <a:rPr sz="3500" b="1" spc="-175" dirty="0">
                <a:solidFill>
                  <a:srgbClr val="042A60"/>
                </a:solidFill>
                <a:latin typeface="Verdana"/>
                <a:cs typeface="Verdana"/>
              </a:rPr>
              <a:t>R</a:t>
            </a:r>
            <a:r>
              <a:rPr sz="3500" b="1" spc="-25" dirty="0">
                <a:solidFill>
                  <a:srgbClr val="042A60"/>
                </a:solidFill>
                <a:latin typeface="Verdana"/>
                <a:cs typeface="Verdana"/>
              </a:rPr>
              <a:t>O</a:t>
            </a:r>
            <a:r>
              <a:rPr sz="3500" b="1" spc="65" dirty="0">
                <a:solidFill>
                  <a:srgbClr val="042A60"/>
                </a:solidFill>
                <a:latin typeface="Verdana"/>
                <a:cs typeface="Verdana"/>
              </a:rPr>
              <a:t>W</a:t>
            </a:r>
            <a:r>
              <a:rPr sz="3500" b="1" spc="-795" dirty="0">
                <a:solidFill>
                  <a:srgbClr val="042A60"/>
                </a:solidFill>
                <a:latin typeface="Verdana"/>
                <a:cs typeface="Verdana"/>
              </a:rPr>
              <a:t>I</a:t>
            </a:r>
            <a:r>
              <a:rPr sz="3500" b="1" spc="-25" dirty="0">
                <a:solidFill>
                  <a:srgbClr val="042A60"/>
                </a:solidFill>
                <a:latin typeface="Verdana"/>
                <a:cs typeface="Verdana"/>
              </a:rPr>
              <a:t>E </a:t>
            </a:r>
            <a:r>
              <a:rPr sz="3500" b="1" spc="-150" dirty="0">
                <a:solidFill>
                  <a:srgbClr val="042A60"/>
                </a:solidFill>
                <a:latin typeface="Verdana"/>
                <a:cs typeface="Verdana"/>
              </a:rPr>
              <a:t>UCZNIÓW</a:t>
            </a:r>
            <a:endParaRPr sz="35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78DDBD69-D742-C642-21D3-590BEC4EA9D3}"/>
              </a:ext>
            </a:extLst>
          </p:cNvPr>
          <p:cNvSpPr txBox="1"/>
          <p:nvPr/>
        </p:nvSpPr>
        <p:spPr>
          <a:xfrm>
            <a:off x="262652" y="2323748"/>
            <a:ext cx="6893521" cy="4194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just">
              <a:spcBef>
                <a:spcPts val="100"/>
              </a:spcBef>
            </a:pPr>
            <a:r>
              <a:rPr sz="2100" b="1" spc="-140" dirty="0">
                <a:solidFill>
                  <a:srgbClr val="666660"/>
                </a:solidFill>
                <a:latin typeface="Verdana"/>
                <a:cs typeface="Verdana"/>
              </a:rPr>
              <a:t>Informacje</a:t>
            </a:r>
            <a:r>
              <a:rPr sz="2100" b="1" spc="-135" dirty="0">
                <a:solidFill>
                  <a:srgbClr val="666660"/>
                </a:solidFill>
                <a:latin typeface="Verdana"/>
                <a:cs typeface="Verdana"/>
              </a:rPr>
              <a:t> </a:t>
            </a:r>
            <a:r>
              <a:rPr sz="2100" b="1" spc="-90" dirty="0">
                <a:solidFill>
                  <a:srgbClr val="666660"/>
                </a:solidFill>
                <a:latin typeface="Verdana"/>
                <a:cs typeface="Verdana"/>
              </a:rPr>
              <a:t>o</a:t>
            </a:r>
            <a:r>
              <a:rPr sz="2100" b="1" spc="-135" dirty="0">
                <a:solidFill>
                  <a:srgbClr val="666660"/>
                </a:solidFill>
                <a:latin typeface="Verdana"/>
                <a:cs typeface="Verdana"/>
              </a:rPr>
              <a:t> </a:t>
            </a:r>
            <a:r>
              <a:rPr sz="2100" b="1" spc="-114" dirty="0">
                <a:solidFill>
                  <a:srgbClr val="666660"/>
                </a:solidFill>
                <a:latin typeface="Verdana"/>
                <a:cs typeface="Verdana"/>
              </a:rPr>
              <a:t>obowiązującej</a:t>
            </a:r>
            <a:r>
              <a:rPr sz="2100" b="1" spc="-130" dirty="0">
                <a:solidFill>
                  <a:srgbClr val="666660"/>
                </a:solidFill>
                <a:latin typeface="Verdana"/>
                <a:cs typeface="Verdana"/>
              </a:rPr>
              <a:t> </a:t>
            </a:r>
            <a:r>
              <a:rPr sz="2100" b="1" spc="-110" dirty="0">
                <a:solidFill>
                  <a:srgbClr val="666660"/>
                </a:solidFill>
                <a:latin typeface="Verdana"/>
                <a:cs typeface="Verdana"/>
              </a:rPr>
              <a:t>ustawie</a:t>
            </a:r>
            <a:endParaRPr sz="21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50804" algn="just">
              <a:spcBef>
                <a:spcPts val="1700"/>
              </a:spcBef>
            </a:pPr>
            <a:r>
              <a:rPr sz="1300" b="1" spc="-20" dirty="0">
                <a:solidFill>
                  <a:srgbClr val="666666"/>
                </a:solidFill>
                <a:latin typeface="Verdana"/>
                <a:cs typeface="Verdana"/>
              </a:rPr>
              <a:t>Od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305" dirty="0">
                <a:solidFill>
                  <a:srgbClr val="666666"/>
                </a:solidFill>
                <a:latin typeface="Verdana"/>
                <a:cs typeface="Verdana"/>
              </a:rPr>
              <a:t>12</a:t>
            </a:r>
            <a:r>
              <a:rPr sz="1300" b="1" spc="-2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80" dirty="0">
                <a:solidFill>
                  <a:srgbClr val="666666"/>
                </a:solidFill>
                <a:latin typeface="Verdana"/>
                <a:cs typeface="Verdana"/>
              </a:rPr>
              <a:t>września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195" dirty="0">
                <a:solidFill>
                  <a:srgbClr val="666666"/>
                </a:solidFill>
                <a:latin typeface="Verdana"/>
                <a:cs typeface="Verdana"/>
              </a:rPr>
              <a:t>2019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130" dirty="0">
                <a:solidFill>
                  <a:srgbClr val="666666"/>
                </a:solidFill>
                <a:latin typeface="Verdana"/>
                <a:cs typeface="Verdana"/>
              </a:rPr>
              <a:t>r.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60" dirty="0">
                <a:solidFill>
                  <a:srgbClr val="666666"/>
                </a:solidFill>
                <a:latin typeface="Verdana"/>
                <a:cs typeface="Verdana"/>
              </a:rPr>
              <a:t>na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45" dirty="0">
                <a:solidFill>
                  <a:srgbClr val="666666"/>
                </a:solidFill>
                <a:latin typeface="Verdana"/>
                <a:cs typeface="Verdana"/>
              </a:rPr>
              <a:t>mocy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80" dirty="0">
                <a:solidFill>
                  <a:srgbClr val="666666"/>
                </a:solidFill>
                <a:latin typeface="Verdana"/>
                <a:cs typeface="Verdana"/>
              </a:rPr>
              <a:t>ustawy</a:t>
            </a:r>
            <a:r>
              <a:rPr sz="1300" b="1" spc="-85" dirty="0">
                <a:solidFill>
                  <a:srgbClr val="666666"/>
                </a:solidFill>
                <a:latin typeface="Verdana"/>
                <a:cs typeface="Verdana"/>
              </a:rPr>
              <a:t> z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55" dirty="0">
                <a:solidFill>
                  <a:srgbClr val="666666"/>
                </a:solidFill>
                <a:latin typeface="Verdana"/>
                <a:cs typeface="Verdana"/>
              </a:rPr>
              <a:t>dnia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305" dirty="0">
                <a:solidFill>
                  <a:srgbClr val="666666"/>
                </a:solidFill>
                <a:latin typeface="Verdana"/>
                <a:cs typeface="Verdana"/>
              </a:rPr>
              <a:t>12</a:t>
            </a:r>
            <a:r>
              <a:rPr sz="1300" b="1" spc="-2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65" dirty="0">
                <a:solidFill>
                  <a:srgbClr val="666666"/>
                </a:solidFill>
                <a:latin typeface="Verdana"/>
                <a:cs typeface="Verdana"/>
              </a:rPr>
              <a:t>kwietnia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195" dirty="0">
                <a:solidFill>
                  <a:srgbClr val="666666"/>
                </a:solidFill>
                <a:latin typeface="Verdana"/>
                <a:cs typeface="Verdana"/>
              </a:rPr>
              <a:t>2019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130" dirty="0">
                <a:solidFill>
                  <a:srgbClr val="666666"/>
                </a:solidFill>
                <a:latin typeface="Verdana"/>
                <a:cs typeface="Verdana"/>
              </a:rPr>
              <a:t>r.</a:t>
            </a:r>
            <a:endParaRPr sz="13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50804" marR="8890" algn="just">
              <a:lnSpc>
                <a:spcPct val="115500"/>
              </a:lnSpc>
            </a:pPr>
            <a:r>
              <a:rPr sz="1300" b="1" spc="-55" dirty="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sz="1300" b="1" spc="-50" dirty="0">
                <a:solidFill>
                  <a:srgbClr val="666666"/>
                </a:solidFill>
                <a:latin typeface="Verdana"/>
                <a:cs typeface="Verdana"/>
              </a:rPr>
              <a:t> opiece</a:t>
            </a:r>
            <a:r>
              <a:rPr sz="1300" b="1" spc="-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75" dirty="0">
                <a:solidFill>
                  <a:srgbClr val="666666"/>
                </a:solidFill>
                <a:latin typeface="Verdana"/>
                <a:cs typeface="Verdana"/>
              </a:rPr>
              <a:t>zdrowotnej</a:t>
            </a:r>
            <a:r>
              <a:rPr sz="1300" b="1" spc="-7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50" dirty="0">
                <a:solidFill>
                  <a:srgbClr val="666666"/>
                </a:solidFill>
                <a:latin typeface="Verdana"/>
                <a:cs typeface="Verdana"/>
              </a:rPr>
              <a:t>nad</a:t>
            </a:r>
            <a:r>
              <a:rPr sz="1300" b="1" spc="-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55" dirty="0">
                <a:solidFill>
                  <a:srgbClr val="666666"/>
                </a:solidFill>
                <a:latin typeface="Verdana"/>
                <a:cs typeface="Verdana"/>
              </a:rPr>
              <a:t>uczniami</a:t>
            </a:r>
            <a:r>
              <a:rPr sz="1300" b="1" spc="-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130" dirty="0">
                <a:solidFill>
                  <a:srgbClr val="666666"/>
                </a:solidFill>
                <a:latin typeface="Verdana"/>
                <a:cs typeface="Verdana"/>
              </a:rPr>
              <a:t>(Dz.</a:t>
            </a:r>
            <a:r>
              <a:rPr sz="1300" b="1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95" dirty="0">
                <a:solidFill>
                  <a:srgbClr val="666666"/>
                </a:solidFill>
                <a:latin typeface="Verdana"/>
                <a:cs typeface="Verdana"/>
              </a:rPr>
              <a:t>U.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195" dirty="0">
                <a:solidFill>
                  <a:srgbClr val="666666"/>
                </a:solidFill>
                <a:latin typeface="Verdana"/>
                <a:cs typeface="Verdana"/>
              </a:rPr>
              <a:t>2019</a:t>
            </a:r>
            <a:r>
              <a:rPr sz="1300" b="1" spc="-1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85" dirty="0">
                <a:solidFill>
                  <a:srgbClr val="666666"/>
                </a:solidFill>
                <a:latin typeface="Verdana"/>
                <a:cs typeface="Verdana"/>
              </a:rPr>
              <a:t>poz.</a:t>
            </a:r>
            <a:r>
              <a:rPr sz="1300" b="1" spc="-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195" dirty="0">
                <a:solidFill>
                  <a:srgbClr val="666666"/>
                </a:solidFill>
                <a:latin typeface="Verdana"/>
                <a:cs typeface="Verdana"/>
              </a:rPr>
              <a:t>1078)</a:t>
            </a:r>
            <a:r>
              <a:rPr sz="1300" b="1" spc="-1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70" dirty="0">
                <a:solidFill>
                  <a:srgbClr val="666666"/>
                </a:solidFill>
                <a:latin typeface="Verdana"/>
                <a:cs typeface="Verdana"/>
              </a:rPr>
              <a:t>organy </a:t>
            </a:r>
            <a:r>
              <a:rPr sz="1300" b="1" spc="-65" dirty="0">
                <a:solidFill>
                  <a:srgbClr val="666666"/>
                </a:solidFill>
                <a:latin typeface="Verdana"/>
                <a:cs typeface="Verdana"/>
              </a:rPr>
              <a:t> prowadzące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70" dirty="0">
                <a:solidFill>
                  <a:srgbClr val="666666"/>
                </a:solidFill>
                <a:latin typeface="Verdana"/>
                <a:cs typeface="Verdana"/>
              </a:rPr>
              <a:t>szkołę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45" dirty="0">
                <a:solidFill>
                  <a:srgbClr val="666666"/>
                </a:solidFill>
                <a:latin typeface="Verdana"/>
                <a:cs typeface="Verdana"/>
              </a:rPr>
              <a:t>lub</a:t>
            </a:r>
            <a:r>
              <a:rPr sz="1300" b="1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70" dirty="0">
                <a:solidFill>
                  <a:srgbClr val="004AAC"/>
                </a:solidFill>
                <a:latin typeface="Verdana"/>
                <a:cs typeface="Verdana"/>
              </a:rPr>
              <a:t>jednostki</a:t>
            </a:r>
            <a:r>
              <a:rPr sz="1300" b="1" spc="-90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1300" b="1" spc="-70" dirty="0">
                <a:solidFill>
                  <a:srgbClr val="004AAC"/>
                </a:solidFill>
                <a:latin typeface="Verdana"/>
                <a:cs typeface="Verdana"/>
              </a:rPr>
              <a:t>samorządu</a:t>
            </a:r>
            <a:r>
              <a:rPr sz="1300" b="1" spc="-90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1300" b="1" spc="-65" dirty="0">
                <a:solidFill>
                  <a:srgbClr val="004AAC"/>
                </a:solidFill>
                <a:latin typeface="Verdana"/>
                <a:cs typeface="Verdana"/>
              </a:rPr>
              <a:t>terytorialnego</a:t>
            </a:r>
            <a:endParaRPr sz="13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50804" marR="8255" algn="just">
              <a:lnSpc>
                <a:spcPct val="115500"/>
              </a:lnSpc>
            </a:pPr>
            <a:r>
              <a:rPr sz="1300" b="1" spc="-95" dirty="0">
                <a:solidFill>
                  <a:srgbClr val="004AAC"/>
                </a:solidFill>
                <a:latin typeface="Verdana"/>
                <a:cs typeface="Verdana"/>
              </a:rPr>
              <a:t>są </a:t>
            </a:r>
            <a:r>
              <a:rPr sz="1300" b="1" spc="-70" dirty="0">
                <a:solidFill>
                  <a:srgbClr val="004AAC"/>
                </a:solidFill>
                <a:latin typeface="Verdana"/>
                <a:cs typeface="Verdana"/>
              </a:rPr>
              <a:t>zobowiązane </a:t>
            </a:r>
            <a:r>
              <a:rPr sz="1300" b="1" spc="-40" dirty="0">
                <a:solidFill>
                  <a:srgbClr val="666666"/>
                </a:solidFill>
                <a:latin typeface="Verdana"/>
                <a:cs typeface="Verdana"/>
              </a:rPr>
              <a:t>do </a:t>
            </a:r>
            <a:r>
              <a:rPr sz="1300" b="1" spc="-80" dirty="0">
                <a:solidFill>
                  <a:srgbClr val="666666"/>
                </a:solidFill>
                <a:latin typeface="Verdana"/>
                <a:cs typeface="Verdana"/>
              </a:rPr>
              <a:t>zawarcia </a:t>
            </a:r>
            <a:r>
              <a:rPr sz="1300" b="1" spc="-60" dirty="0">
                <a:solidFill>
                  <a:srgbClr val="666666"/>
                </a:solidFill>
                <a:latin typeface="Verdana"/>
                <a:cs typeface="Verdana"/>
              </a:rPr>
              <a:t>umowy </a:t>
            </a:r>
            <a:r>
              <a:rPr sz="1300" b="1" spc="-85" dirty="0">
                <a:solidFill>
                  <a:srgbClr val="666666"/>
                </a:solidFill>
                <a:latin typeface="Verdana"/>
                <a:cs typeface="Verdana"/>
              </a:rPr>
              <a:t>z </a:t>
            </a:r>
            <a:r>
              <a:rPr sz="1300" b="1" spc="-40" dirty="0">
                <a:solidFill>
                  <a:srgbClr val="666666"/>
                </a:solidFill>
                <a:latin typeface="Verdana"/>
                <a:cs typeface="Verdana"/>
              </a:rPr>
              <a:t>podmiotem </a:t>
            </a:r>
            <a:r>
              <a:rPr sz="1300" b="1" spc="-65" dirty="0">
                <a:solidFill>
                  <a:srgbClr val="666666"/>
                </a:solidFill>
                <a:latin typeface="Verdana"/>
                <a:cs typeface="Verdana"/>
              </a:rPr>
              <a:t>leczniczym, </a:t>
            </a:r>
            <a:r>
              <a:rPr sz="1300" b="1" spc="-75" dirty="0">
                <a:solidFill>
                  <a:srgbClr val="666666"/>
                </a:solidFill>
                <a:latin typeface="Verdana"/>
                <a:cs typeface="Verdana"/>
              </a:rPr>
              <a:t>który </a:t>
            </a:r>
            <a:r>
              <a:rPr sz="1300" b="1" spc="-7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65" dirty="0">
                <a:solidFill>
                  <a:srgbClr val="666666"/>
                </a:solidFill>
                <a:latin typeface="Verdana"/>
                <a:cs typeface="Verdana"/>
              </a:rPr>
              <a:t>zapewni</a:t>
            </a:r>
            <a:r>
              <a:rPr sz="1300" b="1" spc="-6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50" dirty="0">
                <a:solidFill>
                  <a:srgbClr val="666666"/>
                </a:solidFill>
                <a:latin typeface="Verdana"/>
                <a:cs typeface="Verdana"/>
              </a:rPr>
              <a:t>uczniom</a:t>
            </a:r>
            <a:r>
              <a:rPr sz="1300" b="1" spc="-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55" dirty="0">
                <a:solidFill>
                  <a:srgbClr val="666666"/>
                </a:solidFill>
                <a:latin typeface="Verdana"/>
                <a:cs typeface="Verdana"/>
              </a:rPr>
              <a:t>dostęp</a:t>
            </a:r>
            <a:r>
              <a:rPr sz="1300" b="1" spc="-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40" dirty="0">
                <a:solidFill>
                  <a:srgbClr val="666666"/>
                </a:solidFill>
                <a:latin typeface="Verdana"/>
                <a:cs typeface="Verdana"/>
              </a:rPr>
              <a:t>do</a:t>
            </a:r>
            <a:r>
              <a:rPr sz="1300" b="1" spc="-3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65" dirty="0">
                <a:solidFill>
                  <a:srgbClr val="666666"/>
                </a:solidFill>
                <a:latin typeface="Verdana"/>
                <a:cs typeface="Verdana"/>
              </a:rPr>
              <a:t>świadczeń</a:t>
            </a:r>
            <a:r>
              <a:rPr sz="1300" b="1" spc="-6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70" dirty="0">
                <a:solidFill>
                  <a:srgbClr val="666666"/>
                </a:solidFill>
                <a:latin typeface="Verdana"/>
                <a:cs typeface="Verdana"/>
              </a:rPr>
              <a:t>zdrowotnych,</a:t>
            </a:r>
            <a:r>
              <a:rPr sz="1300" b="1" spc="30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80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300" b="1" spc="-7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55" dirty="0">
                <a:solidFill>
                  <a:srgbClr val="666666"/>
                </a:solidFill>
                <a:latin typeface="Verdana"/>
                <a:cs typeface="Verdana"/>
              </a:rPr>
              <a:t>tym </a:t>
            </a:r>
            <a:r>
              <a:rPr sz="1300" b="1" spc="-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b="1" spc="-60" dirty="0">
                <a:solidFill>
                  <a:srgbClr val="666666"/>
                </a:solidFill>
                <a:latin typeface="Verdana"/>
                <a:cs typeface="Verdana"/>
              </a:rPr>
              <a:t>stomatologicznych.</a:t>
            </a:r>
            <a:endParaRPr sz="1300" dirty="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Bef>
                <a:spcPts val="45"/>
              </a:spcBef>
            </a:pPr>
            <a:endParaRPr sz="17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71125" marR="656003">
              <a:lnSpc>
                <a:spcPct val="115500"/>
              </a:lnSpc>
              <a:spcBef>
                <a:spcPts val="5"/>
              </a:spcBef>
            </a:pPr>
            <a:r>
              <a:rPr sz="1300" spc="45" dirty="0">
                <a:solidFill>
                  <a:srgbClr val="666666"/>
                </a:solidFill>
                <a:latin typeface="Verdana"/>
                <a:cs typeface="Verdana"/>
              </a:rPr>
              <a:t>Według</a:t>
            </a:r>
            <a:r>
              <a:rPr sz="1300" spc="-12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666666"/>
                </a:solidFill>
                <a:latin typeface="Verdana"/>
                <a:cs typeface="Verdana"/>
              </a:rPr>
              <a:t>ustawy</a:t>
            </a:r>
            <a:r>
              <a:rPr sz="1300" spc="-11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Verdana"/>
                <a:cs typeface="Verdana"/>
              </a:rPr>
              <a:t>opiekę</a:t>
            </a:r>
            <a:r>
              <a:rPr sz="1300" spc="-11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Verdana"/>
                <a:cs typeface="Verdana"/>
              </a:rPr>
              <a:t>zdrowotną</a:t>
            </a:r>
            <a:r>
              <a:rPr sz="1300" spc="-11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666666"/>
                </a:solidFill>
                <a:latin typeface="Verdana"/>
                <a:cs typeface="Verdana"/>
              </a:rPr>
              <a:t>nad</a:t>
            </a:r>
            <a:r>
              <a:rPr sz="1300" spc="-11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666666"/>
                </a:solidFill>
                <a:latin typeface="Verdana"/>
                <a:cs typeface="Verdana"/>
              </a:rPr>
              <a:t>uczniami</a:t>
            </a:r>
            <a:r>
              <a:rPr sz="1300" spc="-11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666666"/>
                </a:solidFill>
                <a:latin typeface="Verdana"/>
                <a:cs typeface="Verdana"/>
              </a:rPr>
              <a:t>poza</a:t>
            </a:r>
            <a:r>
              <a:rPr sz="1300" spc="-11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dirty="0" err="1">
                <a:solidFill>
                  <a:srgbClr val="666666"/>
                </a:solidFill>
                <a:latin typeface="Verdana"/>
                <a:cs typeface="Verdana"/>
              </a:rPr>
              <a:t>pielęgniarką</a:t>
            </a:r>
            <a:r>
              <a:rPr sz="130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br>
              <a:rPr lang="pl-PL" sz="1300" dirty="0">
                <a:solidFill>
                  <a:srgbClr val="666666"/>
                </a:solidFill>
                <a:latin typeface="Verdana"/>
                <a:cs typeface="Verdana"/>
              </a:rPr>
            </a:br>
            <a:r>
              <a:rPr sz="1300" spc="-4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666666"/>
                </a:solidFill>
                <a:latin typeface="Verdana"/>
                <a:cs typeface="Verdana"/>
              </a:rPr>
              <a:t>lekarzem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0" dirty="0">
                <a:solidFill>
                  <a:srgbClr val="666666"/>
                </a:solidFill>
                <a:latin typeface="Verdana"/>
                <a:cs typeface="Verdana"/>
              </a:rPr>
              <a:t>POZ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Verdana"/>
                <a:cs typeface="Verdana"/>
              </a:rPr>
              <a:t>będzie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Verdana"/>
                <a:cs typeface="Verdana"/>
              </a:rPr>
              <a:t>sprawować</a:t>
            </a:r>
            <a:r>
              <a:rPr sz="1300" spc="-12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66666"/>
                </a:solidFill>
                <a:latin typeface="Verdana"/>
                <a:cs typeface="Verdana"/>
              </a:rPr>
              <a:t>lekarz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Verdana"/>
                <a:cs typeface="Verdana"/>
              </a:rPr>
              <a:t>dentysta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666666"/>
                </a:solidFill>
                <a:latin typeface="Verdana"/>
                <a:cs typeface="Verdana"/>
              </a:rPr>
              <a:t>we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666666"/>
                </a:solidFill>
                <a:latin typeface="Verdana"/>
                <a:cs typeface="Verdana"/>
              </a:rPr>
              <a:t>współpracy</a:t>
            </a:r>
            <a:endParaRPr sz="13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71125" marR="13336">
              <a:lnSpc>
                <a:spcPct val="115500"/>
              </a:lnSpc>
            </a:pPr>
            <a:r>
              <a:rPr sz="1300" spc="-30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1300" spc="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666666"/>
                </a:solidFill>
                <a:latin typeface="Verdana"/>
                <a:cs typeface="Verdana"/>
              </a:rPr>
              <a:t>higienistką</a:t>
            </a:r>
            <a:r>
              <a:rPr sz="13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Verdana"/>
                <a:cs typeface="Verdana"/>
              </a:rPr>
              <a:t>stomatologiczną</a:t>
            </a:r>
            <a:r>
              <a:rPr sz="13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95" dirty="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sz="13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3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666666"/>
                </a:solidFill>
                <a:latin typeface="Verdana"/>
                <a:cs typeface="Verdana"/>
              </a:rPr>
              <a:t>gabinecie</a:t>
            </a:r>
            <a:r>
              <a:rPr sz="13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Verdana"/>
                <a:cs typeface="Verdana"/>
              </a:rPr>
              <a:t>stomatologicznym</a:t>
            </a:r>
            <a:r>
              <a:rPr sz="13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3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666666"/>
                </a:solidFill>
                <a:latin typeface="Verdana"/>
                <a:cs typeface="Verdana"/>
              </a:rPr>
              <a:t>szkole, </a:t>
            </a:r>
            <a:r>
              <a:rPr sz="1300" spc="-44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Verdana"/>
                <a:cs typeface="Verdana"/>
              </a:rPr>
              <a:t>dentobusie,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30" dirty="0">
                <a:solidFill>
                  <a:srgbClr val="666666"/>
                </a:solidFill>
                <a:latin typeface="Verdana"/>
                <a:cs typeface="Verdana"/>
              </a:rPr>
              <a:t>lub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5" dirty="0">
                <a:solidFill>
                  <a:srgbClr val="666666"/>
                </a:solidFill>
                <a:latin typeface="Verdana"/>
                <a:cs typeface="Verdana"/>
              </a:rPr>
              <a:t>w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666666"/>
                </a:solidFill>
                <a:latin typeface="Verdana"/>
                <a:cs typeface="Verdana"/>
              </a:rPr>
              <a:t>gabinecie</a:t>
            </a:r>
            <a:r>
              <a:rPr sz="1300" spc="-12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666666"/>
                </a:solidFill>
                <a:latin typeface="Verdana"/>
                <a:cs typeface="Verdana"/>
              </a:rPr>
              <a:t>współpracującym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66666"/>
                </a:solidFill>
                <a:latin typeface="Verdana"/>
                <a:cs typeface="Verdana"/>
              </a:rPr>
              <a:t>ze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55" dirty="0">
                <a:solidFill>
                  <a:srgbClr val="666666"/>
                </a:solidFill>
                <a:latin typeface="Verdana"/>
                <a:cs typeface="Verdana"/>
              </a:rPr>
              <a:t>szkołą.</a:t>
            </a:r>
            <a:endParaRPr sz="1300" dirty="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Bef>
                <a:spcPts val="50"/>
              </a:spcBef>
            </a:pPr>
            <a:endParaRPr sz="18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71125" marR="5080" algn="just">
              <a:lnSpc>
                <a:spcPct val="115500"/>
              </a:lnSpc>
            </a:pPr>
            <a:r>
              <a:rPr sz="1300" spc="-10" dirty="0">
                <a:solidFill>
                  <a:srgbClr val="666666"/>
                </a:solidFill>
                <a:latin typeface="Verdana"/>
                <a:cs typeface="Verdana"/>
              </a:rPr>
              <a:t>Naszych </a:t>
            </a:r>
            <a:r>
              <a:rPr sz="1300" spc="-35" dirty="0">
                <a:solidFill>
                  <a:srgbClr val="666666"/>
                </a:solidFill>
                <a:latin typeface="Verdana"/>
                <a:cs typeface="Verdana"/>
              </a:rPr>
              <a:t>lekarzy </a:t>
            </a:r>
            <a:r>
              <a:rPr sz="1300" spc="5" dirty="0">
                <a:solidFill>
                  <a:srgbClr val="666666"/>
                </a:solidFill>
                <a:latin typeface="Verdana"/>
                <a:cs typeface="Verdana"/>
              </a:rPr>
              <a:t>cechuje doświadczenie </a:t>
            </a:r>
            <a:r>
              <a:rPr sz="1300" spc="-25" dirty="0">
                <a:solidFill>
                  <a:srgbClr val="666666"/>
                </a:solidFill>
                <a:latin typeface="Verdana"/>
                <a:cs typeface="Verdana"/>
              </a:rPr>
              <a:t>oraz </a:t>
            </a:r>
            <a:r>
              <a:rPr sz="1300" spc="20" dirty="0">
                <a:solidFill>
                  <a:srgbClr val="666666"/>
                </a:solidFill>
                <a:latin typeface="Verdana"/>
                <a:cs typeface="Verdana"/>
              </a:rPr>
              <a:t>odpowiednie </a:t>
            </a:r>
            <a:r>
              <a:rPr sz="1300" spc="-5" dirty="0">
                <a:solidFill>
                  <a:srgbClr val="666666"/>
                </a:solidFill>
                <a:latin typeface="Verdana"/>
                <a:cs typeface="Verdana"/>
              </a:rPr>
              <a:t>podejście </a:t>
            </a:r>
            <a:r>
              <a:rPr sz="1300" spc="35" dirty="0">
                <a:solidFill>
                  <a:srgbClr val="666666"/>
                </a:solidFill>
                <a:latin typeface="Verdana"/>
                <a:cs typeface="Verdana"/>
              </a:rPr>
              <a:t>do </a:t>
            </a:r>
            <a:r>
              <a:rPr sz="1300" spc="4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666666"/>
                </a:solidFill>
                <a:latin typeface="Verdana"/>
                <a:cs typeface="Verdana"/>
              </a:rPr>
              <a:t>dzieci.</a:t>
            </a:r>
            <a:r>
              <a:rPr sz="1300" spc="-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666666"/>
                </a:solidFill>
                <a:latin typeface="Verdana"/>
                <a:cs typeface="Verdana"/>
              </a:rPr>
              <a:t>Mamy</a:t>
            </a:r>
            <a:r>
              <a:rPr sz="1300" spc="4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Verdana"/>
                <a:cs typeface="Verdana"/>
              </a:rPr>
              <a:t>świadomość,</a:t>
            </a:r>
            <a:r>
              <a:rPr sz="1300" spc="-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66666"/>
                </a:solidFill>
                <a:latin typeface="Verdana"/>
                <a:cs typeface="Verdana"/>
              </a:rPr>
              <a:t>że</a:t>
            </a:r>
            <a:r>
              <a:rPr sz="1300" spc="-1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666666"/>
                </a:solidFill>
                <a:latin typeface="Verdana"/>
                <a:cs typeface="Verdana"/>
              </a:rPr>
              <a:t>praca</a:t>
            </a:r>
            <a:r>
              <a:rPr sz="1300" spc="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666666"/>
                </a:solidFill>
                <a:latin typeface="Verdana"/>
                <a:cs typeface="Verdana"/>
              </a:rPr>
              <a:t>z</a:t>
            </a:r>
            <a:r>
              <a:rPr sz="1300" spc="-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666666"/>
                </a:solidFill>
                <a:latin typeface="Verdana"/>
                <a:cs typeface="Verdana"/>
              </a:rPr>
              <a:t>najmłodszymi</a:t>
            </a:r>
            <a:r>
              <a:rPr sz="130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666666"/>
                </a:solidFill>
                <a:latin typeface="Verdana"/>
                <a:cs typeface="Verdana"/>
              </a:rPr>
              <a:t>wymaga </a:t>
            </a:r>
            <a:r>
              <a:rPr sz="1300" spc="2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666666"/>
                </a:solidFill>
                <a:latin typeface="Verdana"/>
                <a:cs typeface="Verdana"/>
              </a:rPr>
              <a:t>specyficznych metod. </a:t>
            </a:r>
            <a:br>
              <a:rPr lang="pl-PL" sz="1300" spc="-5" dirty="0">
                <a:solidFill>
                  <a:srgbClr val="666666"/>
                </a:solidFill>
                <a:latin typeface="Verdana"/>
                <a:cs typeface="Verdana"/>
              </a:rPr>
            </a:br>
            <a:r>
              <a:rPr sz="1300" spc="140" dirty="0">
                <a:solidFill>
                  <a:srgbClr val="666666"/>
                </a:solidFill>
                <a:latin typeface="Verdana"/>
                <a:cs typeface="Verdana"/>
              </a:rPr>
              <a:t>W </a:t>
            </a:r>
            <a:r>
              <a:rPr sz="1300" spc="-15" dirty="0">
                <a:solidFill>
                  <a:srgbClr val="666666"/>
                </a:solidFill>
                <a:latin typeface="Verdana"/>
                <a:cs typeface="Verdana"/>
              </a:rPr>
              <a:t>naszych </a:t>
            </a:r>
            <a:r>
              <a:rPr sz="1300" spc="15" dirty="0">
                <a:solidFill>
                  <a:srgbClr val="666666"/>
                </a:solidFill>
                <a:latin typeface="Verdana"/>
                <a:cs typeface="Verdana"/>
              </a:rPr>
              <a:t>gabinetach </a:t>
            </a:r>
            <a:r>
              <a:rPr sz="1300" spc="5" dirty="0">
                <a:solidFill>
                  <a:srgbClr val="666666"/>
                </a:solidFill>
                <a:latin typeface="Verdana"/>
                <a:cs typeface="Verdana"/>
              </a:rPr>
              <a:t>zapewniamy </a:t>
            </a:r>
            <a:r>
              <a:rPr sz="1300" spc="10" dirty="0">
                <a:solidFill>
                  <a:srgbClr val="666666"/>
                </a:solidFill>
                <a:latin typeface="Verdana"/>
                <a:cs typeface="Verdana"/>
              </a:rPr>
              <a:t>kompleksową </a:t>
            </a:r>
            <a:r>
              <a:rPr sz="1300" spc="1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Verdana"/>
                <a:cs typeface="Verdana"/>
              </a:rPr>
              <a:t>opiekę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5" dirty="0" err="1">
                <a:solidFill>
                  <a:srgbClr val="666666"/>
                </a:solidFill>
                <a:latin typeface="Verdana"/>
                <a:cs typeface="Verdana"/>
              </a:rPr>
              <a:t>stomatologiczną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br>
              <a:rPr lang="pl-PL" sz="1300" spc="-125" dirty="0">
                <a:solidFill>
                  <a:srgbClr val="666666"/>
                </a:solidFill>
                <a:latin typeface="Verdana"/>
                <a:cs typeface="Verdana"/>
              </a:rPr>
            </a:br>
            <a:r>
              <a:rPr sz="1300" spc="5" dirty="0" err="1">
                <a:solidFill>
                  <a:srgbClr val="666666"/>
                </a:solidFill>
                <a:latin typeface="Verdana"/>
                <a:cs typeface="Verdana"/>
              </a:rPr>
              <a:t>dla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666666"/>
                </a:solidFill>
                <a:latin typeface="Verdana"/>
                <a:cs typeface="Verdana"/>
              </a:rPr>
              <a:t>całych</a:t>
            </a:r>
            <a:r>
              <a:rPr sz="1300" spc="-1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666666"/>
                </a:solidFill>
                <a:latin typeface="Verdana"/>
                <a:cs typeface="Verdana"/>
              </a:rPr>
              <a:t>rodzin.</a:t>
            </a:r>
            <a:endParaRPr sz="13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3296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A9C2793-DC5A-E1EA-1570-7A0FAE13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1325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45CAEBF-EC6C-7011-9A14-9650DD1A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749055" cy="1325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4BD922-7DFF-9EFD-2ED5-A78667AE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12" y="448138"/>
            <a:ext cx="6541575" cy="116443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7414BF8-60C9-9F2A-34F1-4D29F0716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582" y="2020291"/>
            <a:ext cx="2054530" cy="166435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AA94837-F399-D75D-4331-55E5DFF25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661" y="1969044"/>
            <a:ext cx="2158171" cy="195698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54554B1-5E29-52B2-8CAA-13972DB0D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81" y="2087353"/>
            <a:ext cx="2103302" cy="182286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95B2416B-92AD-7289-2848-6AAF3DEB2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5731" y="2032484"/>
            <a:ext cx="2103302" cy="165215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64A6912-3F1E-A2D0-543D-E99B5A913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81" y="4329010"/>
            <a:ext cx="2158171" cy="195698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382A85C-8337-75DF-B6B1-48BF293A82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5731" y="4329010"/>
            <a:ext cx="2060627" cy="180457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BEFBE40-87F5-8EEB-9015-86DA4BA1E1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7582" y="4275241"/>
            <a:ext cx="2170364" cy="195698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06826DF-370E-7310-8FAA-65D3E4E1E7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1152" y="4452876"/>
            <a:ext cx="2410852" cy="180457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819851DE-47DF-B195-4C4D-A6B4CB529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1335" y="679806"/>
            <a:ext cx="1810669" cy="932769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65968382-F991-C1E1-1184-35F27516E6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549468"/>
            <a:ext cx="1207113" cy="3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3C5B7B2-DF49-1117-AF14-F54DAD14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4884"/>
            <a:ext cx="1207113" cy="3231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A0997CB-1ACF-F840-7BB5-6D4AE8773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333" y="2929698"/>
            <a:ext cx="2891667" cy="392830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141991-74D5-8DDD-BED3-C72DBBB55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605" y="2638339"/>
            <a:ext cx="6681795" cy="295072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B7B0880-3711-0FBC-4F3D-5BF0CBB85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280" y="315624"/>
            <a:ext cx="5901439" cy="101202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0BF82D9-CA09-AF93-FC34-E5BF2C713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599" y="1787064"/>
            <a:ext cx="2912855" cy="193635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1C32038-020B-8D1A-0302-38D5A6D02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599" y="3888416"/>
            <a:ext cx="2911868" cy="218705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B4DFB02-716E-2640-F7D5-A4F847DC3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774" y="0"/>
            <a:ext cx="2353253" cy="263833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4603908-8043-A2CB-B1E0-A96CB0729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605" y="1592959"/>
            <a:ext cx="576121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D942D1-0E26-A492-AFE6-2AA726F1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41" y="1166611"/>
            <a:ext cx="10202517" cy="1113182"/>
          </a:xfrm>
        </p:spPr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ramach porozumienia realizację opieki stomatologicznej dzielimy na 2 etapy:</a:t>
            </a:r>
            <a:br>
              <a:rPr lang="pl-P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l-PL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009F51-5ED4-0680-6FB1-E00C4F791F8D}"/>
              </a:ext>
            </a:extLst>
          </p:cNvPr>
          <p:cNvSpPr txBox="1"/>
          <p:nvPr/>
        </p:nvSpPr>
        <p:spPr>
          <a:xfrm>
            <a:off x="838200" y="2557670"/>
            <a:ext cx="105156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Przegląd i profilaktyka</a:t>
            </a:r>
            <a:r>
              <a:rPr lang="pl-PL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lekarz dentysta oraz asystent medyczny przyjeżdża do Państwa szkoły wraz ze wszystkimi niezbędnymi narzędziami stomatologicznymi, wykonywane są przeglądy </a:t>
            </a:r>
            <a:b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 profilaktyka wszystkim uczniom, których rodzice wyrazili zgodę na badania. Każdy rodzic otrzymuje po przeglądzie indywidualny plan leczenia swojego dziecka.</a:t>
            </a:r>
          </a:p>
          <a:p>
            <a:pPr algn="l">
              <a:buFont typeface="+mj-lt"/>
              <a:buAutoNum type="arabicPeriod"/>
            </a:pPr>
            <a:r>
              <a:rPr lang="pl-PL" sz="1600" b="1" i="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Leczenie stomatologiczne</a:t>
            </a:r>
            <a:r>
              <a:rPr lang="pl-PL" sz="1600" b="0" i="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po otrzymaniu indywidualnego planu leczenia w formie Karty Młodego Pacjenta rodzice mają możliwość kontynuacji leczenia we wszystkich Placówkach </a:t>
            </a:r>
            <a:r>
              <a:rPr lang="pl-PL" sz="1600" b="0" i="0" dirty="0" err="1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Corten</a:t>
            </a:r>
            <a: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b="0" i="0" dirty="0" err="1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Medic</a:t>
            </a:r>
            <a: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pl-PL" sz="1600" b="0" i="0" dirty="0" err="1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Corten</a:t>
            </a:r>
            <a: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b="0" i="0" dirty="0" err="1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Dental</a:t>
            </a:r>
            <a: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pl-PL" sz="16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l-PL" sz="16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l-P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B23B875-6268-37C4-108D-4325666A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309" y="5022574"/>
            <a:ext cx="2147691" cy="18354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D468F5B-6E80-03A3-64A7-9EF726E88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599" y="5500803"/>
            <a:ext cx="2031401" cy="130976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1612A7B-E80F-2D56-5FE5-545EBA881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50" t="-1" r="27171" b="10469"/>
          <a:stretch/>
        </p:blipFill>
        <p:spPr>
          <a:xfrm>
            <a:off x="2691245" y="4523875"/>
            <a:ext cx="1643268" cy="19538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2D65EF9-100C-C9D7-7115-BA706C3555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27" r="27043" b="31667"/>
          <a:stretch/>
        </p:blipFill>
        <p:spPr>
          <a:xfrm>
            <a:off x="1017104" y="4523875"/>
            <a:ext cx="1674141" cy="19538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2218624-8309-AD8E-F6E9-CD3DD8D6F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513" y="4523875"/>
            <a:ext cx="2296883" cy="198367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BC0D316-C912-FDF4-AF28-2278C2E23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1396" y="4523874"/>
            <a:ext cx="2296882" cy="19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B8CEBB-451F-7DEA-A88F-95175A8D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Instrukcja wypełnienia oświadczenia przez rodzica</a:t>
            </a:r>
            <a:endParaRPr lang="pl-PL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E9A719-2D8C-D71D-2E31-6C4F87F2C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4" t="15826" r="34239" b="7035"/>
          <a:stretch/>
        </p:blipFill>
        <p:spPr>
          <a:xfrm>
            <a:off x="4028661" y="1570381"/>
            <a:ext cx="3697356" cy="5287619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6C312C46-D941-6E78-CDB3-C1D8AB664206}"/>
              </a:ext>
            </a:extLst>
          </p:cNvPr>
          <p:cNvCxnSpPr>
            <a:cxnSpLocks/>
          </p:cNvCxnSpPr>
          <p:nvPr/>
        </p:nvCxnSpPr>
        <p:spPr>
          <a:xfrm flipV="1">
            <a:off x="6215270" y="1855304"/>
            <a:ext cx="2093843" cy="344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F87B8A81-2F42-CB58-DC00-2B1CB728C316}"/>
              </a:ext>
            </a:extLst>
          </p:cNvPr>
          <p:cNvCxnSpPr>
            <a:cxnSpLocks/>
          </p:cNvCxnSpPr>
          <p:nvPr/>
        </p:nvCxnSpPr>
        <p:spPr>
          <a:xfrm flipH="1">
            <a:off x="2932871" y="2650435"/>
            <a:ext cx="1639129" cy="460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21E9725-F8BE-4E32-5DD1-8C93C8B6BFB7}"/>
              </a:ext>
            </a:extLst>
          </p:cNvPr>
          <p:cNvCxnSpPr>
            <a:cxnSpLocks/>
          </p:cNvCxnSpPr>
          <p:nvPr/>
        </p:nvCxnSpPr>
        <p:spPr>
          <a:xfrm>
            <a:off x="6215270" y="2609986"/>
            <a:ext cx="1868556" cy="819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2B2C52E-733E-BC29-47F3-60A4E14E494C}"/>
              </a:ext>
            </a:extLst>
          </p:cNvPr>
          <p:cNvSpPr txBox="1"/>
          <p:nvPr/>
        </p:nvSpPr>
        <p:spPr>
          <a:xfrm>
            <a:off x="8355495" y="1658250"/>
            <a:ext cx="3114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CE0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Niewłaściwe skreślić. 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CA426F58-8CFB-0C37-ED31-15AEF3F36117}"/>
              </a:ext>
            </a:extLst>
          </p:cNvPr>
          <p:cNvCxnSpPr>
            <a:cxnSpLocks/>
          </p:cNvCxnSpPr>
          <p:nvPr/>
        </p:nvCxnSpPr>
        <p:spPr>
          <a:xfrm flipH="1">
            <a:off x="2932871" y="2406235"/>
            <a:ext cx="16391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BA0E47C-55F6-063B-FD02-4EFDB2D7285B}"/>
              </a:ext>
            </a:extLst>
          </p:cNvPr>
          <p:cNvSpPr txBox="1"/>
          <p:nvPr/>
        </p:nvSpPr>
        <p:spPr>
          <a:xfrm>
            <a:off x="258417" y="2113847"/>
            <a:ext cx="267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CE0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Imię i </a:t>
            </a:r>
            <a:r>
              <a:rPr lang="pl-PL" sz="1200" dirty="0">
                <a:solidFill>
                  <a:srgbClr val="CE0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nazwisko</a:t>
            </a:r>
            <a:r>
              <a:rPr lang="pl-PL" sz="1400" dirty="0">
                <a:solidFill>
                  <a:srgbClr val="CE0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zapisujemy DRUKOWANYMI LITERAMI.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C4E3900-A971-3F42-91DC-D7FCE2C0765E}"/>
              </a:ext>
            </a:extLst>
          </p:cNvPr>
          <p:cNvSpPr txBox="1"/>
          <p:nvPr/>
        </p:nvSpPr>
        <p:spPr>
          <a:xfrm>
            <a:off x="258417" y="3110947"/>
            <a:ext cx="2398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Pełny 11-cyfrowy numer pesel.</a:t>
            </a:r>
          </a:p>
          <a:p>
            <a:r>
              <a:rPr lang="pl-PL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Jeśli uczeń nie posiada numeru pesel podajemy:</a:t>
            </a:r>
          </a:p>
          <a:p>
            <a:r>
              <a:rPr lang="pl-PL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Datę urodzenia, </a:t>
            </a:r>
          </a:p>
          <a:p>
            <a:r>
              <a:rPr lang="pl-PL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Numer paszportu,</a:t>
            </a:r>
          </a:p>
          <a:p>
            <a:r>
              <a:rPr lang="pl-PL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Kraj wydania paszportu.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04F29A7-B101-51AC-93B2-D82703D4DA4E}"/>
              </a:ext>
            </a:extLst>
          </p:cNvPr>
          <p:cNvSpPr txBox="1"/>
          <p:nvPr/>
        </p:nvSpPr>
        <p:spPr>
          <a:xfrm>
            <a:off x="8309113" y="3260035"/>
            <a:ext cx="3160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 ZAMIESZKANIA:</a:t>
            </a:r>
          </a:p>
          <a:p>
            <a:r>
              <a:rPr lang="pl-PL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ulica, numer budynku, kod pocztowy, miejscowość/miasto;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40BD49EC-267A-2A83-55B8-AEAA54A91B66}"/>
              </a:ext>
            </a:extLst>
          </p:cNvPr>
          <p:cNvCxnSpPr>
            <a:cxnSpLocks/>
          </p:cNvCxnSpPr>
          <p:nvPr/>
        </p:nvCxnSpPr>
        <p:spPr>
          <a:xfrm>
            <a:off x="7423702" y="4875072"/>
            <a:ext cx="885411" cy="412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F4608ED-9F78-AACB-9B90-13082869DB26}"/>
              </a:ext>
            </a:extLst>
          </p:cNvPr>
          <p:cNvSpPr txBox="1"/>
          <p:nvPr/>
        </p:nvSpPr>
        <p:spPr>
          <a:xfrm>
            <a:off x="8355495" y="4652522"/>
            <a:ext cx="3525078" cy="2053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algn="just">
              <a:lnSpc>
                <a:spcPct val="107000"/>
              </a:lnSpc>
              <a:spcAft>
                <a:spcPts val="800"/>
              </a:spcAft>
            </a:pPr>
            <a:r>
              <a:rPr lang="pl-PL" sz="10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10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Wyrażam zgodę na realizację w/w świadczeń w roku szkolnym 2022/2023 na mocy umowy pomiędzy </a:t>
            </a:r>
            <a:r>
              <a:rPr lang="pl-PL" sz="1000" dirty="0" err="1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Corten</a:t>
            </a:r>
            <a:r>
              <a:rPr lang="pl-PL" sz="10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000" dirty="0" err="1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Dental</a:t>
            </a:r>
            <a:r>
              <a:rPr lang="pl-PL" sz="10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 Narodowym Funduszem Zdrowia (</a:t>
            </a:r>
            <a:r>
              <a:rPr lang="pl-PL" sz="1000" dirty="0" err="1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ozn</a:t>
            </a:r>
            <a:r>
              <a:rPr lang="pl-PL" sz="10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bezpłatnie dla Pacjenta). </a:t>
            </a:r>
            <a:r>
              <a:rPr lang="pl-PL" sz="1000" b="1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Oświadczam, że w/w świadczenia profilaktyczne nie były realizowane w ramach NFZ w przeciągu ostatnich 6 m-</a:t>
            </a:r>
            <a:r>
              <a:rPr lang="pl-PL" sz="1000" b="1" dirty="0" err="1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cy</a:t>
            </a:r>
            <a:r>
              <a:rPr lang="pl-PL" sz="1000" b="1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pl-PL" sz="10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Wyrażoną zgodę można w dowolnym momencie cofnąć po złożeniu oświadczenia w formie pisemnej w dowolnej placówce </a:t>
            </a:r>
            <a:r>
              <a:rPr lang="pl-PL" sz="1000" dirty="0" err="1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Corten</a:t>
            </a:r>
            <a:r>
              <a:rPr lang="pl-PL" sz="10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000" dirty="0" err="1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Medic</a:t>
            </a:r>
            <a:r>
              <a:rPr lang="pl-PL" sz="10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lub za pośrednictwem poczty elektronicznej pomoc@cortenmedic.pl. </a:t>
            </a:r>
            <a:endParaRPr lang="pl-PL" sz="1200" dirty="0">
              <a:solidFill>
                <a:srgbClr val="CE086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15E5D93B-4F84-0109-35A2-CBB4AA4F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36348">
            <a:off x="3183130" y="5164083"/>
            <a:ext cx="975445" cy="499915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C495D74-7FE3-FBA5-5609-4118A3979CC7}"/>
              </a:ext>
            </a:extLst>
          </p:cNvPr>
          <p:cNvSpPr txBox="1"/>
          <p:nvPr/>
        </p:nvSpPr>
        <p:spPr>
          <a:xfrm>
            <a:off x="202593" y="4758224"/>
            <a:ext cx="2975112" cy="1842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algn="just">
              <a:lnSpc>
                <a:spcPct val="107000"/>
              </a:lnSpc>
              <a:spcAft>
                <a:spcPts val="800"/>
              </a:spcAft>
            </a:pPr>
            <a:r>
              <a:rPr lang="pl-PL" sz="8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Wyrażam zgodę na przetwarzanie danych osobowych moich i mojego dziecka, zgodnie z ustawą o ochronie danych osobowych oraz Rozporządzeniem Parlamentu Europejskiego i Rady UE 2016/679 (RODO) przez Spółki z Grupy</a:t>
            </a:r>
            <a:r>
              <a:rPr lang="pl-PL" sz="11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pl-PL" sz="800" dirty="0" err="1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Corten</a:t>
            </a:r>
            <a:r>
              <a:rPr lang="pl-PL" sz="8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800" dirty="0" err="1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Medic</a:t>
            </a:r>
            <a:r>
              <a:rPr lang="pl-PL" sz="800" dirty="0">
                <a:solidFill>
                  <a:srgbClr val="CE08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Tomasz Sikora ,ul. Beliny-Prażmowskiego 15 26-600 Radom (https://www.cortenmedic.pl/polityka-prywatnosci/), w celu udzielania przez ten podmiot świadczeń opieki zdrowotnej w rodzaju leczenie stomatologiczne. Podanie danych jest dobrowolne. Poinformowano mnie, że przysługuje mi prawo dostępu do swoich danych, możliwości ich poprawienia, żądania zaprzestania ich przetwarzania.</a:t>
            </a:r>
            <a:endParaRPr lang="pl-PL" sz="1050" dirty="0">
              <a:solidFill>
                <a:srgbClr val="CE086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BBE53C44-8FB0-8D58-A153-84AF6D887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482"/>
            <a:ext cx="7748688" cy="134124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B4401B88-958F-A5B1-0230-110A08C06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-14482"/>
            <a:ext cx="6096528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2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3C701D-298D-CB5D-AD27-BF381BB0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5" y="1200317"/>
            <a:ext cx="8196469" cy="1165485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Dokumentacja medyczna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A64B6B-494E-3AEF-F9EA-033F3382D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61" y="3248784"/>
            <a:ext cx="9915939" cy="2525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0" i="0" dirty="0">
                <a:solidFill>
                  <a:srgbClr val="555555"/>
                </a:solidFill>
                <a:effectLst/>
                <a:latin typeface="-apple-system"/>
              </a:rPr>
              <a:t>Zgodnie z Rozporządzeniem dotyczącym obowiązku </a:t>
            </a:r>
            <a:r>
              <a:rPr lang="pl-PL" sz="2400" b="1" i="0" dirty="0">
                <a:solidFill>
                  <a:srgbClr val="555555"/>
                </a:solidFill>
                <a:effectLst/>
                <a:latin typeface="-apple-system"/>
              </a:rPr>
              <a:t>raportowania zdarzeń medycznych</a:t>
            </a:r>
            <a:r>
              <a:rPr lang="pl-PL" sz="2400" b="0" i="0" dirty="0">
                <a:solidFill>
                  <a:srgbClr val="555555"/>
                </a:solidFill>
                <a:effectLst/>
                <a:latin typeface="-apple-system"/>
              </a:rPr>
              <a:t> dotyczycącym wszystkich usługodawców realizujących świadczenia </a:t>
            </a:r>
            <a:r>
              <a:rPr lang="pl-PL" sz="2400" b="1" i="0" dirty="0">
                <a:solidFill>
                  <a:srgbClr val="555555"/>
                </a:solidFill>
                <a:effectLst/>
                <a:latin typeface="-apple-system"/>
              </a:rPr>
              <a:t>medyczne</a:t>
            </a:r>
            <a:r>
              <a:rPr lang="pl-PL" sz="2400" b="0" i="0" dirty="0">
                <a:solidFill>
                  <a:srgbClr val="555555"/>
                </a:solidFill>
                <a:effectLst/>
                <a:latin typeface="-apple-system"/>
              </a:rPr>
              <a:t> podmiot leczniczy ma obowiązek przekazać </a:t>
            </a:r>
            <a:br>
              <a:rPr lang="pl-PL" sz="2400" b="0" i="0" dirty="0">
                <a:solidFill>
                  <a:srgbClr val="555555"/>
                </a:solidFill>
                <a:effectLst/>
                <a:latin typeface="-apple-system"/>
              </a:rPr>
            </a:br>
            <a:r>
              <a:rPr lang="pl-PL" sz="2400" b="0" i="0" dirty="0">
                <a:solidFill>
                  <a:srgbClr val="555555"/>
                </a:solidFill>
                <a:effectLst/>
                <a:latin typeface="-apple-system"/>
              </a:rPr>
              <a:t>do systemu </a:t>
            </a:r>
            <a:r>
              <a:rPr lang="pl-PL" sz="2400" b="1" i="0" dirty="0">
                <a:solidFill>
                  <a:srgbClr val="555555"/>
                </a:solidFill>
                <a:effectLst/>
                <a:latin typeface="-apple-system"/>
              </a:rPr>
              <a:t>P1</a:t>
            </a:r>
            <a:r>
              <a:rPr lang="pl-PL" sz="2400" b="0" i="0" dirty="0">
                <a:solidFill>
                  <a:srgbClr val="555555"/>
                </a:solidFill>
                <a:effectLst/>
                <a:latin typeface="-apple-system"/>
              </a:rPr>
              <a:t> informacje o zdarzeniu medycznym niezwłocznie po jego wystąpieniu, jednocześnie nie później niż w terminie 2 dni od zakończenia świadczenia.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630FDF-60CB-E42A-1975-54E4ACB8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3"/>
            <a:ext cx="7748688" cy="1341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794A143-13A4-F41E-CE2C-1302096E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7993"/>
            <a:ext cx="6096528" cy="1341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91353B3-C2A4-DAEC-A18E-88438558A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365" y="568714"/>
            <a:ext cx="1810669" cy="9327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61119D2-1A0E-0D0D-68F0-7A02B86CD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93565"/>
            <a:ext cx="1414866" cy="3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1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951</Words>
  <Application>Microsoft Office PowerPoint</Application>
  <PresentationFormat>Panoramiczny</PresentationFormat>
  <Paragraphs>81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ramach porozumienia realizację opieki stomatologicznej dzielimy na 2 etapy: </vt:lpstr>
      <vt:lpstr>Instrukcja wypełnienia oświadczenia przez rodzica</vt:lpstr>
      <vt:lpstr>Dokumentacja medyczna</vt:lpstr>
      <vt:lpstr>Instrukcja organizacji/przebiegu przeglądów stomatologicznych w szkole</vt:lpstr>
      <vt:lpstr>Instrukcja organizacji/przebiegu przeglądów stomatologicznych w szkole (Dentobus)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Walas</dc:creator>
  <cp:lastModifiedBy>Katarzyna Walas</cp:lastModifiedBy>
  <cp:revision>4</cp:revision>
  <dcterms:created xsi:type="dcterms:W3CDTF">2022-07-13T07:09:21Z</dcterms:created>
  <dcterms:modified xsi:type="dcterms:W3CDTF">2022-08-17T13:27:14Z</dcterms:modified>
</cp:coreProperties>
</file>